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2" r:id="rId2"/>
    <p:sldMasterId id="2147483675" r:id="rId3"/>
  </p:sldMasterIdLst>
  <p:notesMasterIdLst>
    <p:notesMasterId r:id="rId99"/>
  </p:notesMasterIdLst>
  <p:sldIdLst>
    <p:sldId id="259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351" r:id="rId17"/>
    <p:sldId id="353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271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1" r:id="rId35"/>
    <p:sldId id="332" r:id="rId36"/>
    <p:sldId id="333" r:id="rId37"/>
    <p:sldId id="334" r:id="rId38"/>
    <p:sldId id="335" r:id="rId39"/>
    <p:sldId id="336" r:id="rId40"/>
    <p:sldId id="337" r:id="rId41"/>
    <p:sldId id="338" r:id="rId42"/>
    <p:sldId id="339" r:id="rId43"/>
    <p:sldId id="340" r:id="rId44"/>
    <p:sldId id="341" r:id="rId45"/>
    <p:sldId id="342" r:id="rId46"/>
    <p:sldId id="343" r:id="rId47"/>
    <p:sldId id="344" r:id="rId48"/>
    <p:sldId id="274" r:id="rId49"/>
    <p:sldId id="270" r:id="rId50"/>
    <p:sldId id="275" r:id="rId51"/>
    <p:sldId id="276" r:id="rId52"/>
    <p:sldId id="278" r:id="rId53"/>
    <p:sldId id="345" r:id="rId54"/>
    <p:sldId id="346" r:id="rId55"/>
    <p:sldId id="277" r:id="rId56"/>
    <p:sldId id="280" r:id="rId57"/>
    <p:sldId id="347" r:id="rId58"/>
    <p:sldId id="348" r:id="rId59"/>
    <p:sldId id="281" r:id="rId60"/>
    <p:sldId id="283" r:id="rId61"/>
    <p:sldId id="284" r:id="rId62"/>
    <p:sldId id="287" r:id="rId63"/>
    <p:sldId id="288" r:id="rId64"/>
    <p:sldId id="289" r:id="rId65"/>
    <p:sldId id="291" r:id="rId66"/>
    <p:sldId id="292" r:id="rId67"/>
    <p:sldId id="293" r:id="rId68"/>
    <p:sldId id="294" r:id="rId69"/>
    <p:sldId id="295" r:id="rId70"/>
    <p:sldId id="296" r:id="rId71"/>
    <p:sldId id="297" r:id="rId72"/>
    <p:sldId id="298" r:id="rId73"/>
    <p:sldId id="299" r:id="rId74"/>
    <p:sldId id="300" r:id="rId75"/>
    <p:sldId id="301" r:id="rId76"/>
    <p:sldId id="302" r:id="rId77"/>
    <p:sldId id="303" r:id="rId78"/>
    <p:sldId id="304" r:id="rId79"/>
    <p:sldId id="305" r:id="rId80"/>
    <p:sldId id="306" r:id="rId81"/>
    <p:sldId id="307" r:id="rId82"/>
    <p:sldId id="308" r:id="rId83"/>
    <p:sldId id="309" r:id="rId84"/>
    <p:sldId id="310" r:id="rId85"/>
    <p:sldId id="311" r:id="rId86"/>
    <p:sldId id="312" r:id="rId87"/>
    <p:sldId id="313" r:id="rId88"/>
    <p:sldId id="314" r:id="rId89"/>
    <p:sldId id="321" r:id="rId90"/>
    <p:sldId id="349" r:id="rId91"/>
    <p:sldId id="350" r:id="rId92"/>
    <p:sldId id="315" r:id="rId93"/>
    <p:sldId id="316" r:id="rId94"/>
    <p:sldId id="317" r:id="rId95"/>
    <p:sldId id="318" r:id="rId96"/>
    <p:sldId id="319" r:id="rId97"/>
    <p:sldId id="320" r:id="rId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0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3213" autoAdjust="0"/>
  </p:normalViewPr>
  <p:slideViewPr>
    <p:cSldViewPr>
      <p:cViewPr varScale="1">
        <p:scale>
          <a:sx n="75" d="100"/>
          <a:sy n="75" d="100"/>
        </p:scale>
        <p:origin x="-96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theme" Target="theme/theme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CE699-933E-452B-A270-D66C1363212C}" type="datetimeFigureOut">
              <a:rPr lang="en-US" smtClean="0"/>
              <a:pPr/>
              <a:t>2/29/2020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85404-ECD1-4431-AB1E-42E9621721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860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AB375-5FC6-4308-9ECA-2B763E1D92F5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8152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96C2AB-C36F-45EA-A10E-D5A424420602}" type="slidenum">
              <a:rPr lang="cs-CZ" smtClean="0"/>
              <a:pPr>
                <a:defRPr/>
              </a:pPr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295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96C2AB-C36F-45EA-A10E-D5A424420602}" type="slidenum">
              <a:rPr lang="cs-CZ" smtClean="0"/>
              <a:pPr>
                <a:defRPr/>
              </a:pPr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3990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96C2AB-C36F-45EA-A10E-D5A424420602}" type="slidenum">
              <a:rPr lang="cs-CZ" smtClean="0"/>
              <a:pPr>
                <a:defRPr/>
              </a:pPr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0735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96C2AB-C36F-45EA-A10E-D5A424420602}" type="slidenum">
              <a:rPr lang="cs-CZ" smtClean="0"/>
              <a:pPr>
                <a:defRPr/>
              </a:pPr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79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96C2AB-C36F-45EA-A10E-D5A424420602}" type="slidenum">
              <a:rPr lang="cs-CZ" smtClean="0"/>
              <a:pPr>
                <a:defRPr/>
              </a:pPr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3484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96C2AB-C36F-45EA-A10E-D5A424420602}" type="slidenum">
              <a:rPr lang="cs-CZ" smtClean="0"/>
              <a:pPr>
                <a:defRPr/>
              </a:pPr>
              <a:t>81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292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1B9EA0-9DFD-434F-A563-06DB37D52555}" type="slidenum">
              <a:rPr lang="en-US" smtClean="0">
                <a:cs typeface="Arial" charset="0"/>
              </a:rPr>
              <a:pPr/>
              <a:t>91</a:t>
            </a:fld>
            <a:endParaRPr lang="en-US" dirty="0"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7278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4085863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4085863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4085863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249196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4021478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4021478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4021478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96C2AB-C36F-45EA-A10E-D5A424420602}" type="slidenum">
              <a:rPr lang="cs-CZ" smtClean="0"/>
              <a:pPr>
                <a:defRPr/>
              </a:pPr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292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0035A-FD80-46DF-89C3-C164B8E2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EB0F-6F70-4883-991C-25F76AF39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DCEAF7-1D01-4596-AE5B-5B1BE205E42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996837"/>
      </p:ext>
    </p:extLst>
  </p:cSld>
  <p:clrMapOvr>
    <a:masterClrMapping/>
  </p:clrMapOvr>
  <p:transition advTm="5000">
    <p:cover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/>
          <p:cNvSpPr/>
          <p:nvPr/>
        </p:nvSpPr>
        <p:spPr>
          <a:xfrm rot="20707748">
            <a:off x="-617538" y="-652463"/>
            <a:ext cx="6664326" cy="3943351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11"/>
          <p:cNvSpPr/>
          <p:nvPr/>
        </p:nvSpPr>
        <p:spPr>
          <a:xfrm rot="20707748">
            <a:off x="6167438" y="-441325"/>
            <a:ext cx="3127375" cy="2425700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0"/>
          <p:cNvSpPr/>
          <p:nvPr/>
        </p:nvSpPr>
        <p:spPr>
          <a:xfrm rot="20707748">
            <a:off x="7143750" y="2001838"/>
            <a:ext cx="2679700" cy="4945062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8"/>
          <p:cNvSpPr/>
          <p:nvPr/>
        </p:nvSpPr>
        <p:spPr>
          <a:xfrm rot="20707748">
            <a:off x="-206375" y="3322638"/>
            <a:ext cx="7378700" cy="4557712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/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20700000">
            <a:off x="6742113" y="2312988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20700000">
            <a:off x="6551613" y="1528763"/>
            <a:ext cx="24653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 rot="20700000">
            <a:off x="6451600" y="1162050"/>
            <a:ext cx="2133600" cy="420688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855F6C37-B7EC-4BCE-94B7-F7487DE1F05C}" type="slidenum">
              <a:rPr lang="cs-CZ" altLang="cs-CZ">
                <a:solidFill>
                  <a:prstClr val="white"/>
                </a:solidFill>
              </a:rPr>
              <a:pPr/>
              <a:t>‹#›</a:t>
            </a:fld>
            <a:endParaRPr lang="cs-CZ" alt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83205"/>
      </p:ext>
    </p:extLst>
  </p:cSld>
  <p:clrMapOvr>
    <a:masterClrMapping/>
  </p:clrMapOvr>
  <p:transition spd="med">
    <p:cover dir="r"/>
    <p:sndAc>
      <p:stSnd>
        <p:snd r:embed="rId1" name="camera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"/>
          <p:cNvSpPr/>
          <p:nvPr/>
        </p:nvSpPr>
        <p:spPr>
          <a:xfrm rot="907748">
            <a:off x="-865188" y="850900"/>
            <a:ext cx="3614738" cy="6151563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12"/>
          <p:cNvSpPr/>
          <p:nvPr/>
        </p:nvSpPr>
        <p:spPr>
          <a:xfrm rot="907748">
            <a:off x="17463" y="-511175"/>
            <a:ext cx="3735387" cy="1387475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3"/>
          <p:cNvSpPr/>
          <p:nvPr/>
        </p:nvSpPr>
        <p:spPr>
          <a:xfrm rot="907748">
            <a:off x="2146300" y="6589713"/>
            <a:ext cx="1981200" cy="536575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14"/>
          <p:cNvSpPr/>
          <p:nvPr/>
        </p:nvSpPr>
        <p:spPr>
          <a:xfrm rot="907748">
            <a:off x="3184525" y="-554038"/>
            <a:ext cx="6783388" cy="7826376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688" y="608013"/>
            <a:ext cx="1789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563" y="6176963"/>
            <a:ext cx="23923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238" y="300038"/>
            <a:ext cx="2287587" cy="365125"/>
          </a:xfrm>
        </p:spPr>
        <p:txBody>
          <a:bodyPr/>
          <a:lstStyle>
            <a:lvl1pPr>
              <a:defRPr/>
            </a:lvl1pPr>
          </a:lstStyle>
          <a:p>
            <a:fld id="{9D42C5CD-8D8C-456E-AB28-BDD40A0EFF3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1295553"/>
      </p:ext>
    </p:extLst>
  </p:cSld>
  <p:clrMapOvr>
    <a:masterClrMapping/>
  </p:clrMapOvr>
  <p:transition spd="med">
    <p:cover dir="r"/>
    <p:sndAc>
      <p:stSnd>
        <p:snd r:embed="rId1" name="camera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6"/>
          <p:cNvSpPr/>
          <p:nvPr/>
        </p:nvSpPr>
        <p:spPr>
          <a:xfrm rot="900000">
            <a:off x="-57150" y="-1017588"/>
            <a:ext cx="7412038" cy="3438526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17"/>
          <p:cNvSpPr/>
          <p:nvPr/>
        </p:nvSpPr>
        <p:spPr>
          <a:xfrm rot="900000">
            <a:off x="-776288" y="2417763"/>
            <a:ext cx="6997701" cy="5080000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8"/>
          <p:cNvSpPr/>
          <p:nvPr/>
        </p:nvSpPr>
        <p:spPr>
          <a:xfrm rot="900000">
            <a:off x="6337300" y="3775075"/>
            <a:ext cx="3103563" cy="3544888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ounded Rectangle 19"/>
          <p:cNvSpPr/>
          <p:nvPr/>
        </p:nvSpPr>
        <p:spPr>
          <a:xfrm rot="900000">
            <a:off x="7327900" y="-104775"/>
            <a:ext cx="2351088" cy="3821113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/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638" y="3760788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438" y="3170238"/>
            <a:ext cx="19272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7088" y="2660650"/>
            <a:ext cx="682625" cy="365125"/>
          </a:xfrm>
        </p:spPr>
        <p:txBody>
          <a:bodyPr/>
          <a:lstStyle>
            <a:lvl1pPr algn="l">
              <a:defRPr/>
            </a:lvl1pPr>
          </a:lstStyle>
          <a:p>
            <a:fld id="{9CBE9FF0-FE0D-4F19-B006-424D1FC6DC5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2569519"/>
      </p:ext>
    </p:extLst>
  </p:cSld>
  <p:clrMapOvr>
    <a:masterClrMapping/>
  </p:clrMapOvr>
  <p:transition spd="med">
    <p:cover dir="r"/>
    <p:sndAc>
      <p:stSnd>
        <p:snd r:embed="rId1" name="camera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6"/>
          <p:cNvSpPr/>
          <p:nvPr/>
        </p:nvSpPr>
        <p:spPr>
          <a:xfrm rot="20707748">
            <a:off x="-882650" y="-625475"/>
            <a:ext cx="7439025" cy="7343775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7"/>
          <p:cNvSpPr/>
          <p:nvPr/>
        </p:nvSpPr>
        <p:spPr>
          <a:xfrm rot="20707748">
            <a:off x="3236913" y="6275388"/>
            <a:ext cx="4387850" cy="1165225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18"/>
          <p:cNvSpPr/>
          <p:nvPr/>
        </p:nvSpPr>
        <p:spPr>
          <a:xfrm rot="20707748">
            <a:off x="7661275" y="5462588"/>
            <a:ext cx="1708150" cy="1535112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19"/>
          <p:cNvSpPr/>
          <p:nvPr/>
        </p:nvSpPr>
        <p:spPr>
          <a:xfrm rot="20707748">
            <a:off x="6667500" y="-490538"/>
            <a:ext cx="3065463" cy="5811838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 rot="20700000">
            <a:off x="7756525" y="5888038"/>
            <a:ext cx="124142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 rot="20700000">
            <a:off x="4054475" y="5494338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 rot="20700000">
            <a:off x="7689850" y="5643563"/>
            <a:ext cx="1241425" cy="365125"/>
          </a:xfrm>
        </p:spPr>
        <p:txBody>
          <a:bodyPr/>
          <a:lstStyle>
            <a:lvl1pPr algn="l">
              <a:defRPr/>
            </a:lvl1pPr>
          </a:lstStyle>
          <a:p>
            <a:fld id="{3B86A7CB-24D5-47EB-8771-3BB5CC2ABB4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4416241"/>
      </p:ext>
    </p:extLst>
  </p:cSld>
  <p:clrMapOvr>
    <a:masterClrMapping/>
  </p:clrMapOvr>
  <p:transition spd="med">
    <p:cover dir="r"/>
    <p:sndAc>
      <p:stSnd>
        <p:snd r:embed="rId1" name="camera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52"/>
          <p:cNvSpPr/>
          <p:nvPr/>
        </p:nvSpPr>
        <p:spPr>
          <a:xfrm rot="20707748">
            <a:off x="-882650" y="-625475"/>
            <a:ext cx="7439025" cy="7343775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53"/>
          <p:cNvSpPr/>
          <p:nvPr/>
        </p:nvSpPr>
        <p:spPr>
          <a:xfrm rot="20707748">
            <a:off x="3236913" y="6275388"/>
            <a:ext cx="4387850" cy="1165225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54"/>
          <p:cNvSpPr/>
          <p:nvPr/>
        </p:nvSpPr>
        <p:spPr>
          <a:xfrm rot="20707748">
            <a:off x="7661275" y="5462588"/>
            <a:ext cx="1708150" cy="1535112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55"/>
          <p:cNvSpPr/>
          <p:nvPr/>
        </p:nvSpPr>
        <p:spPr>
          <a:xfrm rot="20707748">
            <a:off x="6667500" y="-490538"/>
            <a:ext cx="3065463" cy="5811838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>
          <a:xfrm rot="20700000">
            <a:off x="7753350" y="5888038"/>
            <a:ext cx="1244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 rot="20700000">
            <a:off x="4051300" y="5495925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>
          <a:xfrm rot="20700000">
            <a:off x="7689850" y="5641975"/>
            <a:ext cx="1244600" cy="365125"/>
          </a:xfrm>
        </p:spPr>
        <p:txBody>
          <a:bodyPr/>
          <a:lstStyle>
            <a:lvl1pPr algn="l">
              <a:defRPr/>
            </a:lvl1pPr>
          </a:lstStyle>
          <a:p>
            <a:fld id="{1E9BFBA5-BA1F-4F9C-AB28-C46701BE9FF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5650330"/>
      </p:ext>
    </p:extLst>
  </p:cSld>
  <p:clrMapOvr>
    <a:masterClrMapping/>
  </p:clrMapOvr>
  <p:transition spd="med">
    <p:cover dir="r"/>
    <p:sndAc>
      <p:stSnd>
        <p:snd r:embed="rId1" name="camera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/>
          <p:cNvSpPr/>
          <p:nvPr/>
        </p:nvSpPr>
        <p:spPr>
          <a:xfrm rot="907748">
            <a:off x="-865188" y="850900"/>
            <a:ext cx="3614738" cy="6151563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21"/>
          <p:cNvSpPr/>
          <p:nvPr/>
        </p:nvSpPr>
        <p:spPr>
          <a:xfrm rot="907748">
            <a:off x="17463" y="-511175"/>
            <a:ext cx="3735387" cy="1387475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22"/>
          <p:cNvSpPr/>
          <p:nvPr/>
        </p:nvSpPr>
        <p:spPr>
          <a:xfrm rot="907748">
            <a:off x="2146300" y="6589713"/>
            <a:ext cx="1981200" cy="536575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23"/>
          <p:cNvSpPr/>
          <p:nvPr/>
        </p:nvSpPr>
        <p:spPr>
          <a:xfrm rot="907748">
            <a:off x="3184525" y="-554038"/>
            <a:ext cx="6783388" cy="7826376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2275" y="612775"/>
            <a:ext cx="17922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963" y="6100763"/>
            <a:ext cx="30511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2063" y="301625"/>
            <a:ext cx="2286000" cy="365125"/>
          </a:xfrm>
        </p:spPr>
        <p:txBody>
          <a:bodyPr/>
          <a:lstStyle>
            <a:lvl1pPr>
              <a:defRPr/>
            </a:lvl1pPr>
          </a:lstStyle>
          <a:p>
            <a:fld id="{AC374A1F-6359-4F17-97C8-828DA9FBC60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4839690"/>
      </p:ext>
    </p:extLst>
  </p:cSld>
  <p:clrMapOvr>
    <a:masterClrMapping/>
  </p:clrMapOvr>
  <p:transition spd="med">
    <p:cover dir="r"/>
    <p:sndAc>
      <p:stSnd>
        <p:snd r:embed="rId1" name="camera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 rot="900000">
            <a:off x="-371475" y="-1217613"/>
            <a:ext cx="8577263" cy="6343651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ounded Rectangle 12"/>
          <p:cNvSpPr/>
          <p:nvPr/>
        </p:nvSpPr>
        <p:spPr>
          <a:xfrm rot="900000">
            <a:off x="-449263" y="5208588"/>
            <a:ext cx="7470776" cy="2486025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13"/>
          <p:cNvSpPr/>
          <p:nvPr/>
        </p:nvSpPr>
        <p:spPr>
          <a:xfrm rot="900000">
            <a:off x="7192963" y="6483350"/>
            <a:ext cx="1931987" cy="63500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ounded Rectangle 14"/>
          <p:cNvSpPr/>
          <p:nvPr/>
        </p:nvSpPr>
        <p:spPr>
          <a:xfrm rot="900000">
            <a:off x="8126413" y="92075"/>
            <a:ext cx="1879600" cy="6415088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575" y="592772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550" y="5988050"/>
            <a:ext cx="3124200" cy="293688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363" y="5570538"/>
            <a:ext cx="715962" cy="365125"/>
          </a:xfrm>
        </p:spPr>
        <p:txBody>
          <a:bodyPr/>
          <a:lstStyle>
            <a:lvl1pPr algn="l">
              <a:defRPr/>
            </a:lvl1pPr>
          </a:lstStyle>
          <a:p>
            <a:fld id="{4357F4AE-B5FE-4C62-AAE5-B17D2FD1ED7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6505756"/>
      </p:ext>
    </p:extLst>
  </p:cSld>
  <p:clrMapOvr>
    <a:masterClrMapping/>
  </p:clrMapOvr>
  <p:transition spd="med">
    <p:cover dir="r"/>
    <p:sndAc>
      <p:stSnd>
        <p:snd r:embed="rId1" name="camera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/>
          <p:cNvSpPr/>
          <p:nvPr/>
        </p:nvSpPr>
        <p:spPr>
          <a:xfrm rot="20707748">
            <a:off x="-896938" y="-623888"/>
            <a:ext cx="7286626" cy="60404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3"/>
          <p:cNvSpPr/>
          <p:nvPr/>
        </p:nvSpPr>
        <p:spPr>
          <a:xfrm rot="20707748">
            <a:off x="65088" y="5378450"/>
            <a:ext cx="7442200" cy="2476500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14"/>
          <p:cNvSpPr/>
          <p:nvPr/>
        </p:nvSpPr>
        <p:spPr>
          <a:xfrm rot="20707748">
            <a:off x="7661275" y="5459413"/>
            <a:ext cx="1708150" cy="1538287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15"/>
          <p:cNvSpPr/>
          <p:nvPr/>
        </p:nvSpPr>
        <p:spPr>
          <a:xfrm rot="20707748">
            <a:off x="6673850" y="-490538"/>
            <a:ext cx="3059113" cy="5810251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 algn="r">
              <a:defRPr sz="4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/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 rot="20700000">
            <a:off x="7753350" y="5888038"/>
            <a:ext cx="1244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 rot="20700000">
            <a:off x="4264025" y="6099175"/>
            <a:ext cx="3062288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 rot="20700000">
            <a:off x="7689850" y="5641975"/>
            <a:ext cx="1244600" cy="365125"/>
          </a:xfrm>
        </p:spPr>
        <p:txBody>
          <a:bodyPr/>
          <a:lstStyle>
            <a:lvl1pPr algn="l">
              <a:defRPr/>
            </a:lvl1pPr>
          </a:lstStyle>
          <a:p>
            <a:fld id="{A4B726C1-F0F4-404E-A729-61B6074157B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0544161"/>
      </p:ext>
    </p:extLst>
  </p:cSld>
  <p:clrMapOvr>
    <a:masterClrMapping/>
  </p:clrMapOvr>
  <p:transition spd="med">
    <p:cover dir="r"/>
    <p:sndAc>
      <p:stSnd>
        <p:snd r:embed="rId1" name="camera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 rot="900000">
            <a:off x="-533400" y="-979488"/>
            <a:ext cx="6672263" cy="6821488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5"/>
          <p:cNvSpPr/>
          <p:nvPr/>
        </p:nvSpPr>
        <p:spPr>
          <a:xfrm rot="900000">
            <a:off x="-284163" y="5969000"/>
            <a:ext cx="5300663" cy="1497013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16"/>
          <p:cNvSpPr/>
          <p:nvPr/>
        </p:nvSpPr>
        <p:spPr>
          <a:xfrm rot="900000">
            <a:off x="6931025" y="-242888"/>
            <a:ext cx="2433638" cy="1384301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17"/>
          <p:cNvSpPr/>
          <p:nvPr/>
        </p:nvSpPr>
        <p:spPr>
          <a:xfrm rot="900000">
            <a:off x="5899150" y="1282700"/>
            <a:ext cx="3843338" cy="61785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/>
          <a:lstStyle>
            <a:lvl1pPr algn="r">
              <a:defRPr sz="44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/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938" y="571500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700" y="5162550"/>
            <a:ext cx="297656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913" y="390525"/>
            <a:ext cx="1962150" cy="365125"/>
          </a:xfrm>
        </p:spPr>
        <p:txBody>
          <a:bodyPr/>
          <a:lstStyle>
            <a:lvl1pPr algn="l">
              <a:defRPr/>
            </a:lvl1pPr>
          </a:lstStyle>
          <a:p>
            <a:fld id="{92D37496-BFEE-49A4-B000-F6387AC5D6C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61631024"/>
      </p:ext>
    </p:extLst>
  </p:cSld>
  <p:clrMapOvr>
    <a:masterClrMapping/>
  </p:clrMapOvr>
  <p:transition spd="med">
    <p:cover dir="r"/>
    <p:sndAc>
      <p:stSnd>
        <p:snd r:embed="rId1" name="camera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/>
          <p:cNvSpPr/>
          <p:nvPr/>
        </p:nvSpPr>
        <p:spPr>
          <a:xfrm rot="20707748">
            <a:off x="-895350" y="-766763"/>
            <a:ext cx="8332788" cy="5894388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12"/>
          <p:cNvSpPr/>
          <p:nvPr/>
        </p:nvSpPr>
        <p:spPr>
          <a:xfrm rot="20707748">
            <a:off x="65088" y="5089525"/>
            <a:ext cx="8528050" cy="2911475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3"/>
          <p:cNvSpPr/>
          <p:nvPr/>
        </p:nvSpPr>
        <p:spPr>
          <a:xfrm rot="20707748">
            <a:off x="8534400" y="3840163"/>
            <a:ext cx="1011238" cy="2994025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14"/>
          <p:cNvSpPr/>
          <p:nvPr/>
        </p:nvSpPr>
        <p:spPr>
          <a:xfrm rot="20707748">
            <a:off x="7588250" y="-322263"/>
            <a:ext cx="1976438" cy="407352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20700000">
            <a:off x="6996113" y="6238875"/>
            <a:ext cx="1524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20700000">
            <a:off x="5321300" y="6094413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 rot="20700000">
            <a:off x="8181975" y="3246438"/>
            <a:ext cx="908050" cy="365125"/>
          </a:xfrm>
        </p:spPr>
        <p:txBody>
          <a:bodyPr/>
          <a:lstStyle>
            <a:lvl1pPr algn="l">
              <a:defRPr/>
            </a:lvl1pPr>
          </a:lstStyle>
          <a:p>
            <a:fld id="{086E8371-EF94-4636-A7A6-8278225CAB0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8382979"/>
      </p:ext>
    </p:extLst>
  </p:cSld>
  <p:clrMapOvr>
    <a:masterClrMapping/>
  </p:clrMapOvr>
  <p:transition spd="med">
    <p:cover dir="r"/>
    <p:sndAc>
      <p:stSnd>
        <p:snd r:embed="rId1" name="camera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/>
          <p:cNvSpPr/>
          <p:nvPr/>
        </p:nvSpPr>
        <p:spPr>
          <a:xfrm rot="20707748">
            <a:off x="-882650" y="-625475"/>
            <a:ext cx="7440613" cy="7346950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12"/>
          <p:cNvSpPr/>
          <p:nvPr/>
        </p:nvSpPr>
        <p:spPr>
          <a:xfrm rot="20707748">
            <a:off x="3227388" y="6273800"/>
            <a:ext cx="4395787" cy="1168400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13"/>
          <p:cNvSpPr/>
          <p:nvPr/>
        </p:nvSpPr>
        <p:spPr>
          <a:xfrm rot="20707748">
            <a:off x="7659688" y="5459413"/>
            <a:ext cx="1709737" cy="1538287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14"/>
          <p:cNvSpPr/>
          <p:nvPr/>
        </p:nvSpPr>
        <p:spPr>
          <a:xfrm rot="20707748">
            <a:off x="6665913" y="-490538"/>
            <a:ext cx="3067050" cy="5811838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 rot="20700000">
            <a:off x="7753350" y="5888038"/>
            <a:ext cx="1244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20700000">
            <a:off x="4997450" y="6188075"/>
            <a:ext cx="238125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 rot="20700000">
            <a:off x="7689850" y="5641975"/>
            <a:ext cx="1244600" cy="365125"/>
          </a:xfrm>
        </p:spPr>
        <p:txBody>
          <a:bodyPr/>
          <a:lstStyle>
            <a:lvl1pPr algn="l">
              <a:defRPr/>
            </a:lvl1pPr>
          </a:lstStyle>
          <a:p>
            <a:fld id="{F1A610C7-7864-4665-AD74-522EA501073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3506975"/>
      </p:ext>
    </p:extLst>
  </p:cSld>
  <p:clrMapOvr>
    <a:masterClrMapping/>
  </p:clrMapOvr>
  <p:transition spd="med">
    <p:cover dir="r"/>
    <p:sndAc>
      <p:stSnd>
        <p:snd r:embed="rId1" name="camera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1FCB8-571C-473F-B7EE-E30708C2197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6917720"/>
      </p:ext>
    </p:extLst>
  </p:cSld>
  <p:clrMapOvr>
    <a:masterClrMapping/>
  </p:clrMapOvr>
  <p:transition spd="med" advClick="0">
    <p:cover dir="r"/>
    <p:sndAc>
      <p:stSnd>
        <p:snd r:embed="rId1" name="camera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58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can1080Base.png"/>
          <p:cNvPicPr>
            <a:picLocks noChangeAspect="1"/>
          </p:cNvPicPr>
          <p:nvPr/>
        </p:nvPicPr>
        <p:blipFill>
          <a:blip r:embed="rId16">
            <a:lum brigh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893" y="2807493"/>
            <a:ext cx="5321300" cy="18399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613" cy="4783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0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788" y="53181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40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87FB734-244F-4CC4-9AEF-D18D07C7B100}" type="slidenum">
              <a:rPr lang="cs-CZ" altLang="cs-CZ" smtClean="0">
                <a:latin typeface="Tahom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4831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spd="med">
    <p:cover dir="r"/>
    <p:sndAc>
      <p:stSnd>
        <p:snd r:embed="rId14" name="camera.wav"/>
      </p:stSnd>
    </p:sndAc>
  </p:transition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anose="02060603020205020403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anose="02060603020205020403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anose="02060603020205020403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ckwell" panose="020606030202050204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0250" indent="-365125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6963" indent="-319088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3050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73050" algn="l" rtl="0" eaLnBrk="0" fontAlgn="base" hangingPunct="0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../05_Kontrola%20usnesen&#237;%20&#268;S%202018%20-%20Dopracovat/5_Slide%20Kontrola%20pln&#283;n&#237;%20usnesen&#237;%20ze%20schuze%2023022018.pptx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Usneseni_CS_MO_2018.pdf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../02_Zah&#225;jen&#237;%20sch&#367;ze/Slide_Zahajeni_CS.pptx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emf"/><Relationship Id="rId5" Type="http://schemas.openxmlformats.org/officeDocument/2006/relationships/oleObject" Target="../embeddings/Microsoft_Excel_97-2003_Worksheet2.xls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../09_Info%20Refer%20ml&#225;de&#382;e/01_Slide_Ref_ml&#225;de&#382;e.pptx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hyperlink" Target="hospod&#225;&#345;.pptx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../02_Zah&#225;jen&#237;%20sch&#367;ze/Slide_Zahajeni_CS.pptx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../02_Zah&#225;jen&#237;%20sch&#367;ze/Slide_Zahajeni_CS.pptx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../09_Zpr&#225;va%20referenta%20ml&#225;de&#382;e/Foto%20DRK%20BpB/DRK_2018_2019_001.jpg" TargetMode="External"/><Relationship Id="rId7" Type="http://schemas.openxmlformats.org/officeDocument/2006/relationships/image" Target="../media/image48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hyperlink" Target="../09_Zpr&#225;va%20referenta%20ml&#225;de&#382;e/Foto%20DRK%20MB/IMG_20191024_155943.jpg" TargetMode="External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Sponzo&#345;i%20a%20partne&#345;i%20na&#353;&#237;%20organizace%20v%20roce%202018.pptx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Financni_zprava.pptx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../03_Schv&#225;len&#237;%20programu%20&#268;S/3_1_Slide_Schv&#225;len&#237;%20programu%20&#268;S.pptx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../13_Zpr&#225;va%20DK/Slide_DK.ppt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hyperlink" Target="../13_Zpr&#225;va%20DK/Slide_DK.pptx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hyperlink" Target="../13_Zpr&#225;va%20DK/Slide_DK.pptx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Zprava_o_cinnosti_DK_za_rok_2018.pptx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3_2_Schv&#225;len&#237;%20programu%20CS%2023022019.pptx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Zprava_o_cinnosti_DK_za_rok_2018.pptx" TargetMode="Externa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hyperlink" Target="../03_Schv&#225;len&#237;%20programu%20&#268;S/3_1_Slide_Schv&#225;len&#237;%20programu%20&#268;S.pptx" TargetMode="External"/><Relationship Id="rId4" Type="http://schemas.openxmlformats.org/officeDocument/2006/relationships/image" Target="../media/image48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../14_Schv&#225;len&#237;%20poplatk&#367;%202020/Slide_Jednatel.pptx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../16_Gratulace%20jibilant&#367;m/16_Slide%20Gratulace.ppt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../15_Schv&#225;len&#237;%20kooptace%20&#269;lena%20v&#253;boru/Slide%20Schv&#225;len&#237;%20kooptace%20&#269;lena%20v&#253;boru.ppt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../16_Gratulace%20jibilant&#367;m/Slide%20Gratulace.ppt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../17_Vystoupen&#237;%20host&#367;/Slide%20Vystoupen&#237;%20host&#367;.pptx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../18_Diskuze/Slide%20Diskuze.pptx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../19_%20P&#345;ednesen&#237;%20a%20schv&#225;len&#237;%20usnesen&#237;%20&#268;S/19_Slide%20Usnesen&#237;%20ze%20sch&#367;ze%2025022017.pptx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Upraven&#233;_Usnesen&#237;_&#268;S_2017.ppt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../05_Kontrola%20usnesen&#237;%20&#268;S%202018%20-%20Dopracovat/5_Slide%20Kontrola%20pln&#283;n&#237;%20usnesen&#237;%20ze%20schuze%2023022018.pptx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../18_Diskuze/Slide%20Diskuze.pptx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7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64" y="296776"/>
            <a:ext cx="1116000" cy="1116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15" y="260648"/>
            <a:ext cx="984049" cy="1116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445224"/>
            <a:ext cx="1620000" cy="12687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21"/>
          <p:cNvSpPr txBox="1"/>
          <p:nvPr/>
        </p:nvSpPr>
        <p:spPr>
          <a:xfrm>
            <a:off x="251519" y="2564904"/>
            <a:ext cx="8604000" cy="27363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  <a:scene3d>
              <a:camera prst="perspectiveRelaxedModerately" fov="4800000"/>
              <a:lightRig rig="threePt" dir="t"/>
            </a:scene3d>
          </a:bodyPr>
          <a:lstStyle/>
          <a:p>
            <a:pPr marL="114300" indent="-114300" algn="ctr">
              <a:lnSpc>
                <a:spcPct val="120000"/>
              </a:lnSpc>
            </a:pPr>
            <a:r>
              <a:rPr lang="cs-CZ" sz="4000" b="1" i="1" dirty="0">
                <a:solidFill>
                  <a:srgbClr val="2805BB"/>
                </a:solidFill>
                <a:latin typeface="Georgia" pitchFamily="18" charset="0"/>
              </a:rPr>
              <a:t>Vítejte na členské schůzi</a:t>
            </a:r>
          </a:p>
          <a:p>
            <a:pPr marL="114300" indent="-114300" algn="ctr">
              <a:lnSpc>
                <a:spcPct val="120000"/>
              </a:lnSpc>
            </a:pPr>
            <a:r>
              <a:rPr lang="cs-CZ" sz="4000" b="1" i="1" dirty="0">
                <a:solidFill>
                  <a:srgbClr val="2805BB"/>
                </a:solidFill>
                <a:latin typeface="Georgia" pitchFamily="18" charset="0"/>
              </a:rPr>
              <a:t>ČRS z.s., místní organizace </a:t>
            </a:r>
          </a:p>
          <a:p>
            <a:pPr marL="114300" indent="-114300" algn="ctr">
              <a:lnSpc>
                <a:spcPct val="120000"/>
              </a:lnSpc>
            </a:pPr>
            <a:r>
              <a:rPr lang="cs-CZ" sz="4000" b="1" i="1" dirty="0">
                <a:solidFill>
                  <a:srgbClr val="2805BB"/>
                </a:solidFill>
                <a:latin typeface="Georgia" pitchFamily="18" charset="0"/>
              </a:rPr>
              <a:t> v Bělé pod </a:t>
            </a:r>
            <a:r>
              <a:rPr lang="cs-CZ" sz="4000" b="1" i="1" dirty="0" smtClean="0">
                <a:solidFill>
                  <a:srgbClr val="2805BB"/>
                </a:solidFill>
                <a:latin typeface="Georgia" pitchFamily="18" charset="0"/>
              </a:rPr>
              <a:t>Bezdězem</a:t>
            </a:r>
            <a:endParaRPr lang="cs-CZ" sz="4000" b="1" i="1" dirty="0">
              <a:solidFill>
                <a:srgbClr val="FF0000"/>
              </a:solidFill>
              <a:latin typeface="Georgia" pitchFamily="18" charset="0"/>
            </a:endParaRPr>
          </a:p>
          <a:p>
            <a:pPr marL="114300" indent="-114300" algn="ctr">
              <a:lnSpc>
                <a:spcPct val="120000"/>
              </a:lnSpc>
            </a:pPr>
            <a:endParaRPr lang="cs-CZ" sz="2800" b="1" i="1" dirty="0">
              <a:solidFill>
                <a:srgbClr val="2805BB"/>
              </a:solidFill>
              <a:latin typeface="Georgia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6632"/>
            <a:ext cx="4608512" cy="120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8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69312" y="404664"/>
            <a:ext cx="6643048" cy="849033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Volba komise</a:t>
            </a:r>
            <a:endParaRPr lang="cs-CZ" sz="4000" dirty="0"/>
          </a:p>
        </p:txBody>
      </p:sp>
      <p:pic>
        <p:nvPicPr>
          <p:cNvPr id="10" name="Obrázek 9" descr="Bez názvu-3ořízlé.png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6964" y="5148284"/>
            <a:ext cx="2088232" cy="1665092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 bwMode="auto">
          <a:xfrm>
            <a:off x="755576" y="3429000"/>
            <a:ext cx="8280920" cy="128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cs-CZ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Předseda komise: 	- COUFAL Karel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cs-CZ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Členové komise:	- KOUBA Jaroslav, KUČERA Čestmír</a:t>
            </a:r>
            <a:r>
              <a:rPr lang="cs-CZ" sz="3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	</a:t>
            </a:r>
          </a:p>
        </p:txBody>
      </p:sp>
      <p:sp>
        <p:nvSpPr>
          <p:cNvPr id="11" name="Nadpis 1"/>
          <p:cNvSpPr txBox="1">
            <a:spLocks/>
          </p:cNvSpPr>
          <p:nvPr/>
        </p:nvSpPr>
        <p:spPr bwMode="auto">
          <a:xfrm>
            <a:off x="755576" y="2924944"/>
            <a:ext cx="628300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 fontScale="25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1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Navrženi jsou následující členové:</a:t>
            </a:r>
          </a:p>
        </p:txBody>
      </p:sp>
      <p:sp>
        <p:nvSpPr>
          <p:cNvPr id="12" name="Nadpis 1"/>
          <p:cNvSpPr txBox="1">
            <a:spLocks/>
          </p:cNvSpPr>
          <p:nvPr/>
        </p:nvSpPr>
        <p:spPr bwMode="auto">
          <a:xfrm>
            <a:off x="1619672" y="1700808"/>
            <a:ext cx="604867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Volební</a:t>
            </a:r>
          </a:p>
        </p:txBody>
      </p:sp>
    </p:spTree>
    <p:extLst>
      <p:ext uri="{BB962C8B-B14F-4D97-AF65-F5344CB8AC3E}">
        <p14:creationId xmlns:p14="http://schemas.microsoft.com/office/powerpoint/2010/main" val="1196363945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5256" y="1628800"/>
            <a:ext cx="7851648" cy="3873369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sz="49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Kontrola plnění usnesení ČS</a:t>
            </a:r>
            <a:br>
              <a:rPr lang="cs-CZ" sz="49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49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ze dne 23. 2. 2019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49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ČRS, z.s., MO Bělá pod Bezdězem</a:t>
            </a:r>
            <a:br>
              <a:rPr lang="cs-CZ" sz="49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3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32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3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Předseda MO: př. Dušan HÝBNER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0" name="Obrázek 9" descr="Bez názvu-3ořízlé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6964" y="5085184"/>
            <a:ext cx="2088232" cy="16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09816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565" y="74534"/>
            <a:ext cx="4732167" cy="669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6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728" y="45330"/>
            <a:ext cx="4784649" cy="676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82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5256" y="932660"/>
            <a:ext cx="7851648" cy="3720476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6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Zpráva o činnosti</a:t>
            </a:r>
            <a:r>
              <a:rPr lang="cs-CZ" sz="49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49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49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MO za rok 2019</a:t>
            </a:r>
            <a:br>
              <a:rPr lang="cs-CZ" sz="49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49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49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Jednatel: Miroslav NEUMAN</a:t>
            </a:r>
            <a:endParaRPr lang="cs-CZ" dirty="0"/>
          </a:p>
        </p:txBody>
      </p:sp>
      <p:pic>
        <p:nvPicPr>
          <p:cNvPr id="10" name="Obrázek 9" descr="Bez názvu-3ořízl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6964" y="5148284"/>
            <a:ext cx="2088232" cy="16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70587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4338" y="419100"/>
            <a:ext cx="8315325" cy="798513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cs-CZ" altLang="cs-CZ" sz="3600" dirty="0">
                <a:solidFill>
                  <a:srgbClr val="FFFF66"/>
                </a:solidFill>
                <a:effectLst/>
              </a:rPr>
              <a:t>Zpráva  o činnosti MO</a:t>
            </a:r>
            <a:br>
              <a:rPr lang="cs-CZ" altLang="cs-CZ" sz="3600" dirty="0">
                <a:solidFill>
                  <a:srgbClr val="FFFF66"/>
                </a:solidFill>
                <a:effectLst/>
              </a:rPr>
            </a:br>
            <a:r>
              <a:rPr lang="cs-CZ" altLang="cs-CZ" sz="3600" dirty="0">
                <a:solidFill>
                  <a:srgbClr val="FFFF66"/>
                </a:solidFill>
                <a:effectLst/>
              </a:rPr>
              <a:t>za rok 2019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492375"/>
            <a:ext cx="8208962" cy="3744913"/>
          </a:xfrm>
        </p:spPr>
        <p:txBody>
          <a:bodyPr>
            <a:normAutofit fontScale="47500" lnSpcReduction="20000"/>
          </a:bodyPr>
          <a:lstStyle/>
          <a:p>
            <a:pPr marL="0" indent="0" eaLnBrk="1" fontAlgn="auto" hangingPunct="1">
              <a:buFont typeface="Wingdings" pitchFamily="2" charset="2"/>
              <a:buNone/>
              <a:defRPr/>
            </a:pPr>
            <a:r>
              <a:rPr lang="cs-CZ" sz="7000" dirty="0">
                <a:solidFill>
                  <a:srgbClr val="FFFF66"/>
                </a:solidFill>
              </a:rPr>
              <a:t>1.  Činnost výboru MO v roce 2019</a:t>
            </a:r>
          </a:p>
          <a:p>
            <a:pPr marL="0" indent="0" eaLnBrk="1" fontAlgn="auto" hangingPunct="1">
              <a:buFont typeface="Wingdings" pitchFamily="2" charset="2"/>
              <a:buNone/>
              <a:defRPr/>
            </a:pPr>
            <a:r>
              <a:rPr lang="cs-CZ" sz="7000" dirty="0">
                <a:solidFill>
                  <a:srgbClr val="FFFF66"/>
                </a:solidFill>
              </a:rPr>
              <a:t>2.  Členská základna MO</a:t>
            </a:r>
          </a:p>
          <a:p>
            <a:pPr marL="0" indent="0" eaLnBrk="1" fontAlgn="auto" hangingPunct="1">
              <a:buFont typeface="Wingdings" pitchFamily="2" charset="2"/>
              <a:buNone/>
              <a:defRPr/>
            </a:pPr>
            <a:r>
              <a:rPr lang="cs-CZ" sz="7000" dirty="0">
                <a:solidFill>
                  <a:srgbClr val="FFFF66"/>
                </a:solidFill>
              </a:rPr>
              <a:t>3.  Plán činnosti na rok 2020</a:t>
            </a:r>
          </a:p>
          <a:p>
            <a:pPr marL="0" indent="0" eaLnBrk="1" fontAlgn="auto" hangingPunct="1">
              <a:buFont typeface="Wingdings" pitchFamily="2" charset="2"/>
              <a:buNone/>
              <a:defRPr/>
            </a:pPr>
            <a:r>
              <a:rPr lang="cs-CZ" sz="7000" dirty="0">
                <a:solidFill>
                  <a:srgbClr val="FFFF66"/>
                </a:solidFill>
              </a:rPr>
              <a:t>4.  Poděkování našim partnerům</a:t>
            </a:r>
          </a:p>
          <a:p>
            <a:pPr marL="0" indent="0" eaLnBrk="1" fontAlgn="auto" hangingPunct="1">
              <a:buFont typeface="Wingdings" pitchFamily="2" charset="2"/>
              <a:buNone/>
              <a:defRPr/>
            </a:pPr>
            <a:r>
              <a:rPr lang="cs-CZ" dirty="0">
                <a:solidFill>
                  <a:srgbClr val="FFFF66"/>
                </a:solidFill>
              </a:rPr>
              <a:t> </a:t>
            </a:r>
          </a:p>
          <a:p>
            <a:pPr marL="432000" indent="-365760" eaLnBrk="1" fontAlgn="auto" hangingPunct="1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cs-CZ" dirty="0">
                <a:solidFill>
                  <a:srgbClr val="FFFF66"/>
                </a:solidFill>
              </a:rPr>
              <a:t> 		</a:t>
            </a:r>
            <a:endParaRPr lang="cs-CZ" sz="2400" dirty="0">
              <a:solidFill>
                <a:srgbClr val="FFFF66"/>
              </a:solidFill>
            </a:endParaRPr>
          </a:p>
          <a:p>
            <a:pPr marL="365760" indent="-365760" eaLnBrk="1" fontAlgn="auto" hangingPunct="1">
              <a:buFont typeface="Wingdings" pitchFamily="2" charset="2"/>
              <a:buChar char="Ø"/>
              <a:defRPr/>
            </a:pPr>
            <a:endParaRPr lang="cs-CZ" sz="2400" dirty="0">
              <a:solidFill>
                <a:srgbClr val="FFFF66"/>
              </a:solidFill>
            </a:endParaRPr>
          </a:p>
          <a:p>
            <a:pPr marL="365760" indent="-365760" eaLnBrk="1" fontAlgn="auto" hangingPunct="1">
              <a:buFont typeface="Wingdings" pitchFamily="2" charset="2"/>
              <a:buNone/>
              <a:defRPr/>
            </a:pPr>
            <a:r>
              <a:rPr lang="cs-CZ" sz="2400" dirty="0">
                <a:solidFill>
                  <a:srgbClr val="FFFF66"/>
                </a:solidFill>
              </a:rPr>
              <a:t>					</a:t>
            </a:r>
          </a:p>
          <a:p>
            <a:pPr marL="365760" indent="-365760" eaLnBrk="1" fontAlgn="auto" hangingPunct="1">
              <a:spcBef>
                <a:spcPts val="1800"/>
              </a:spcBef>
              <a:buFont typeface="Wingdings" pitchFamily="2" charset="2"/>
              <a:buChar char="Ø"/>
              <a:defRPr/>
            </a:pPr>
            <a:endParaRPr lang="cs-CZ" sz="2400" dirty="0">
              <a:solidFill>
                <a:srgbClr val="FFFF66"/>
              </a:solidFill>
            </a:endParaRPr>
          </a:p>
          <a:p>
            <a:pPr marL="365760" indent="-365760" eaLnBrk="1" fontAlgn="auto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400" dirty="0"/>
          </a:p>
        </p:txBody>
      </p:sp>
      <p:pic>
        <p:nvPicPr>
          <p:cNvPr id="16388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388938"/>
            <a:ext cx="838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60350"/>
            <a:ext cx="98425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439372"/>
      </p:ext>
    </p:extLst>
  </p:cSld>
  <p:clrMapOvr>
    <a:masterClrMapping/>
  </p:clrMapOvr>
  <p:transition spd="med" advClick="0">
    <p:cover dir="r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4338" y="419100"/>
            <a:ext cx="8315325" cy="798513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cs-CZ" altLang="cs-CZ" sz="3600" dirty="0">
                <a:solidFill>
                  <a:srgbClr val="FFFF66"/>
                </a:solidFill>
                <a:effectLst/>
              </a:rPr>
              <a:t>Zpráva  o činnosti MO</a:t>
            </a:r>
            <a:br>
              <a:rPr lang="cs-CZ" altLang="cs-CZ" sz="3600" dirty="0">
                <a:solidFill>
                  <a:srgbClr val="FFFF66"/>
                </a:solidFill>
                <a:effectLst/>
              </a:rPr>
            </a:br>
            <a:r>
              <a:rPr lang="cs-CZ" altLang="cs-CZ" sz="3600" dirty="0">
                <a:solidFill>
                  <a:srgbClr val="FFFF66"/>
                </a:solidFill>
                <a:effectLst/>
              </a:rPr>
              <a:t>za rok 2019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6875" y="1557338"/>
            <a:ext cx="8677275" cy="5184775"/>
          </a:xfrm>
        </p:spPr>
        <p:txBody>
          <a:bodyPr>
            <a:normAutofit fontScale="25000" lnSpcReduction="20000"/>
          </a:bodyPr>
          <a:lstStyle/>
          <a:p>
            <a:pPr marL="0" indent="0" eaLnBrk="1" fontAlgn="auto" hangingPunct="1">
              <a:buFont typeface="Wingdings" pitchFamily="2" charset="2"/>
              <a:buNone/>
              <a:defRPr/>
            </a:pPr>
            <a:r>
              <a:rPr lang="cs-CZ" sz="9600" dirty="0">
                <a:solidFill>
                  <a:srgbClr val="FFFF66"/>
                </a:solidFill>
              </a:rPr>
              <a:t>1.  Činnost výboru MO v roce 2019</a:t>
            </a:r>
          </a:p>
          <a:p>
            <a:pPr marL="1431925" lvl="2" indent="-447675" eaLnBrk="1" fontAlgn="auto" hangingPunct="1">
              <a:buSzPct val="116000"/>
              <a:buFont typeface="Wingdings" pitchFamily="2" charset="2"/>
              <a:buChar char="Ø"/>
              <a:defRPr/>
            </a:pPr>
            <a:r>
              <a:rPr lang="cs-CZ" sz="8000" dirty="0">
                <a:solidFill>
                  <a:srgbClr val="FFFF66"/>
                </a:solidFill>
              </a:rPr>
              <a:t>Složení výboru</a:t>
            </a:r>
          </a:p>
          <a:p>
            <a:pPr marL="1431925" lvl="2" indent="-447675" eaLnBrk="1" fontAlgn="auto" hangingPunct="1">
              <a:buSzPct val="116000"/>
              <a:buFont typeface="Wingdings" pitchFamily="2" charset="2"/>
              <a:buChar char="Ø"/>
              <a:defRPr/>
            </a:pPr>
            <a:r>
              <a:rPr lang="cs-CZ" sz="8000" dirty="0">
                <a:solidFill>
                  <a:srgbClr val="FFFF66"/>
                </a:solidFill>
              </a:rPr>
              <a:t>Kooptace: p. </a:t>
            </a:r>
            <a:r>
              <a:rPr lang="cs-CZ" sz="8000" dirty="0" err="1">
                <a:solidFill>
                  <a:srgbClr val="FFFF66"/>
                </a:solidFill>
              </a:rPr>
              <a:t>Lopušan</a:t>
            </a:r>
            <a:endParaRPr lang="cs-CZ" sz="8000" dirty="0">
              <a:solidFill>
                <a:srgbClr val="FFFF66"/>
              </a:solidFill>
            </a:endParaRPr>
          </a:p>
          <a:p>
            <a:pPr marL="1431925" lvl="2" indent="-447675" eaLnBrk="1" fontAlgn="auto" hangingPunct="1">
              <a:buSzPct val="116000"/>
              <a:buFont typeface="Wingdings" pitchFamily="2" charset="2"/>
              <a:buChar char="Ø"/>
              <a:defRPr/>
            </a:pPr>
            <a:r>
              <a:rPr lang="cs-CZ" sz="8000" dirty="0">
                <a:solidFill>
                  <a:srgbClr val="FFFF66"/>
                </a:solidFill>
              </a:rPr>
              <a:t>Složení zkoušek: p. </a:t>
            </a:r>
            <a:r>
              <a:rPr lang="cs-CZ" sz="8000" dirty="0" err="1">
                <a:solidFill>
                  <a:srgbClr val="FFFF66"/>
                </a:solidFill>
              </a:rPr>
              <a:t>Braslavec</a:t>
            </a:r>
            <a:r>
              <a:rPr lang="cs-CZ" sz="8000" dirty="0">
                <a:solidFill>
                  <a:srgbClr val="FFFF66"/>
                </a:solidFill>
              </a:rPr>
              <a:t>, p. Kouba</a:t>
            </a:r>
          </a:p>
          <a:p>
            <a:pPr marL="777875" lvl="2" indent="0" eaLnBrk="1" fontAlgn="auto" hangingPunct="1">
              <a:buSzPct val="116000"/>
              <a:buFont typeface="Wingdings" pitchFamily="2" charset="2"/>
              <a:buNone/>
              <a:defRPr/>
            </a:pPr>
            <a:endParaRPr lang="cs-CZ" sz="3800" dirty="0">
              <a:solidFill>
                <a:srgbClr val="FFFF66"/>
              </a:solidFill>
            </a:endParaRPr>
          </a:p>
          <a:p>
            <a:pPr marL="777875" lvl="2" indent="0" eaLnBrk="1" fontAlgn="auto" hangingPunct="1">
              <a:buSzPct val="116000"/>
              <a:buFont typeface="Wingdings" pitchFamily="2" charset="2"/>
              <a:buNone/>
              <a:defRPr/>
            </a:pPr>
            <a:r>
              <a:rPr lang="cs-CZ" sz="9600" dirty="0">
                <a:solidFill>
                  <a:srgbClr val="FFFF66"/>
                </a:solidFill>
              </a:rPr>
              <a:t>Hlavní pozornost byla věnována těmto oblastem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 Pořádání rybářských závodů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 Plnění ZP revírů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Péče o revíry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Péče o majetek 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Čerpání dotací na činnost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endParaRPr lang="cs-CZ" sz="3800" dirty="0">
              <a:solidFill>
                <a:srgbClr val="FFFF66"/>
              </a:solidFill>
            </a:endParaRP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endParaRPr lang="cs-CZ" sz="3800" dirty="0">
              <a:solidFill>
                <a:srgbClr val="FFFF66"/>
              </a:solidFill>
            </a:endParaRPr>
          </a:p>
          <a:p>
            <a:pPr marL="777875" lvl="2" indent="0" eaLnBrk="1" fontAlgn="auto" hangingPunct="1">
              <a:buSzPct val="116000"/>
              <a:buFont typeface="Wingdings" pitchFamily="2" charset="2"/>
              <a:buNone/>
              <a:defRPr/>
            </a:pPr>
            <a:endParaRPr lang="cs-CZ" sz="3800" dirty="0">
              <a:solidFill>
                <a:srgbClr val="FFFF66"/>
              </a:solidFill>
            </a:endParaRP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endParaRPr lang="cs-CZ" sz="3800" dirty="0">
              <a:solidFill>
                <a:srgbClr val="FFFF66"/>
              </a:solidFill>
            </a:endParaRP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endParaRPr lang="cs-CZ" sz="2800" dirty="0">
              <a:solidFill>
                <a:srgbClr val="FFFF66"/>
              </a:solidFill>
            </a:endParaRPr>
          </a:p>
          <a:p>
            <a:pPr marL="777875" lvl="2" indent="0" eaLnBrk="1" fontAlgn="auto" hangingPunct="1">
              <a:buSzPct val="116000"/>
              <a:buFont typeface="Wingdings" pitchFamily="2" charset="2"/>
              <a:buNone/>
              <a:defRPr/>
            </a:pPr>
            <a:endParaRPr lang="cs-CZ" sz="2800" dirty="0">
              <a:solidFill>
                <a:srgbClr val="FFFF66"/>
              </a:solidFill>
            </a:endParaRPr>
          </a:p>
          <a:p>
            <a:pPr marL="777875" lvl="2" indent="0" eaLnBrk="1" fontAlgn="auto" hangingPunct="1">
              <a:buSzPct val="116000"/>
              <a:buFont typeface="Wingdings" pitchFamily="2" charset="2"/>
              <a:buNone/>
              <a:defRPr/>
            </a:pPr>
            <a:endParaRPr lang="cs-CZ" sz="2800" dirty="0">
              <a:solidFill>
                <a:srgbClr val="FFFF66"/>
              </a:solidFill>
            </a:endParaRPr>
          </a:p>
          <a:p>
            <a:pPr marL="432000" indent="-365760" eaLnBrk="1" fontAlgn="auto" hangingPunct="1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cs-CZ" dirty="0">
                <a:solidFill>
                  <a:srgbClr val="FFFF66"/>
                </a:solidFill>
              </a:rPr>
              <a:t> 		</a:t>
            </a:r>
            <a:endParaRPr lang="cs-CZ" sz="2400" dirty="0">
              <a:solidFill>
                <a:srgbClr val="FFFF66"/>
              </a:solidFill>
            </a:endParaRPr>
          </a:p>
          <a:p>
            <a:pPr marL="365760" indent="-365760" eaLnBrk="1" fontAlgn="auto" hangingPunct="1">
              <a:buFont typeface="Wingdings" pitchFamily="2" charset="2"/>
              <a:buChar char="Ø"/>
              <a:defRPr/>
            </a:pPr>
            <a:endParaRPr lang="cs-CZ" sz="2400" dirty="0">
              <a:solidFill>
                <a:srgbClr val="FFFF66"/>
              </a:solidFill>
            </a:endParaRPr>
          </a:p>
          <a:p>
            <a:pPr marL="365760" indent="-365760" eaLnBrk="1" fontAlgn="auto" hangingPunct="1">
              <a:buFont typeface="Wingdings" pitchFamily="2" charset="2"/>
              <a:buNone/>
              <a:defRPr/>
            </a:pPr>
            <a:r>
              <a:rPr lang="cs-CZ" sz="2400" dirty="0">
                <a:solidFill>
                  <a:srgbClr val="FFFF66"/>
                </a:solidFill>
              </a:rPr>
              <a:t>					</a:t>
            </a:r>
          </a:p>
          <a:p>
            <a:pPr marL="365760" indent="-365760" eaLnBrk="1" fontAlgn="auto" hangingPunct="1">
              <a:spcBef>
                <a:spcPts val="1800"/>
              </a:spcBef>
              <a:buFont typeface="Wingdings" pitchFamily="2" charset="2"/>
              <a:buChar char="Ø"/>
              <a:defRPr/>
            </a:pPr>
            <a:endParaRPr lang="cs-CZ" sz="2400" dirty="0">
              <a:solidFill>
                <a:srgbClr val="FFFF66"/>
              </a:solidFill>
            </a:endParaRPr>
          </a:p>
          <a:p>
            <a:pPr marL="365760" indent="-365760" eaLnBrk="1" fontAlgn="auto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400" dirty="0"/>
          </a:p>
        </p:txBody>
      </p:sp>
      <p:pic>
        <p:nvPicPr>
          <p:cNvPr id="17412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388938"/>
            <a:ext cx="838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60350"/>
            <a:ext cx="98425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861050"/>
      </p:ext>
    </p:extLst>
  </p:cSld>
  <p:clrMapOvr>
    <a:masterClrMapping/>
  </p:clrMapOvr>
  <p:transition spd="med" advClick="0">
    <p:cover dir="r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4338" y="419100"/>
            <a:ext cx="8315325" cy="798513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cs-CZ" altLang="cs-CZ" sz="3600" dirty="0">
                <a:solidFill>
                  <a:srgbClr val="FFFF66"/>
                </a:solidFill>
                <a:effectLst/>
              </a:rPr>
              <a:t>Zpráva  o činnosti MO</a:t>
            </a:r>
            <a:br>
              <a:rPr lang="cs-CZ" altLang="cs-CZ" sz="3600" dirty="0">
                <a:solidFill>
                  <a:srgbClr val="FFFF66"/>
                </a:solidFill>
                <a:effectLst/>
              </a:rPr>
            </a:br>
            <a:r>
              <a:rPr lang="cs-CZ" altLang="cs-CZ" sz="3600" dirty="0">
                <a:solidFill>
                  <a:srgbClr val="FFFF66"/>
                </a:solidFill>
                <a:effectLst/>
              </a:rPr>
              <a:t>za rok 2019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6875" y="1557338"/>
            <a:ext cx="8677275" cy="5184775"/>
          </a:xfrm>
        </p:spPr>
        <p:txBody>
          <a:bodyPr>
            <a:normAutofit fontScale="25000" lnSpcReduction="20000"/>
          </a:bodyPr>
          <a:lstStyle/>
          <a:p>
            <a:pPr marL="777875" lvl="2" indent="0" eaLnBrk="1" fontAlgn="auto" hangingPunct="1">
              <a:buSzPct val="116000"/>
              <a:buFont typeface="Wingdings" pitchFamily="2" charset="2"/>
              <a:buNone/>
              <a:defRPr/>
            </a:pPr>
            <a:endParaRPr lang="cs-CZ" sz="3800" dirty="0">
              <a:solidFill>
                <a:srgbClr val="FFFF66"/>
              </a:solidFill>
            </a:endParaRPr>
          </a:p>
          <a:p>
            <a:pPr marL="777875" lvl="2" indent="0" eaLnBrk="1" fontAlgn="auto" hangingPunct="1">
              <a:buSzPct val="116000"/>
              <a:buFont typeface="Wingdings" pitchFamily="2" charset="2"/>
              <a:buNone/>
              <a:defRPr/>
            </a:pPr>
            <a:r>
              <a:rPr lang="cs-CZ" sz="9600" dirty="0">
                <a:solidFill>
                  <a:srgbClr val="FFFF66"/>
                </a:solidFill>
              </a:rPr>
              <a:t>Hlavní pozornost byla věnována těmto oblastem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 Prodeji povolenek členům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 Sumarizaci úlovků a docházek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Školení nových členů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Péče o majetek 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Vedení účetnictví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Komunikace s:</a:t>
            </a:r>
          </a:p>
          <a:p>
            <a:pPr lvl="3" eaLnBrk="1" fontAlgn="auto" hangingPunct="1">
              <a:buSzPct val="116000"/>
              <a:buFont typeface="Arial" panose="020B0604020202020204" pitchFamily="34" charset="0"/>
              <a:buChar char="•"/>
              <a:tabLst>
                <a:tab pos="1978025" algn="l"/>
              </a:tabLst>
              <a:defRPr/>
            </a:pPr>
            <a:r>
              <a:rPr lang="cs-CZ" sz="8400" dirty="0">
                <a:solidFill>
                  <a:srgbClr val="FFFF66"/>
                </a:solidFill>
              </a:rPr>
              <a:t> členskou základnou MO</a:t>
            </a:r>
          </a:p>
          <a:p>
            <a:pPr lvl="3" eaLnBrk="1" fontAlgn="auto" hangingPunct="1">
              <a:buSzPct val="116000"/>
              <a:buFont typeface="Arial" panose="020B0604020202020204" pitchFamily="34" charset="0"/>
              <a:buChar char="•"/>
              <a:tabLst>
                <a:tab pos="1978025" algn="l"/>
              </a:tabLst>
              <a:defRPr/>
            </a:pPr>
            <a:r>
              <a:rPr lang="cs-CZ" sz="8400" dirty="0">
                <a:solidFill>
                  <a:srgbClr val="FFFF66"/>
                </a:solidFill>
              </a:rPr>
              <a:t>orgány státní správy </a:t>
            </a:r>
          </a:p>
          <a:p>
            <a:pPr lvl="3" eaLnBrk="1" fontAlgn="auto" hangingPunct="1">
              <a:buSzPct val="116000"/>
              <a:buFont typeface="Arial" panose="020B0604020202020204" pitchFamily="34" charset="0"/>
              <a:buChar char="•"/>
              <a:tabLst>
                <a:tab pos="1978025" algn="l"/>
              </a:tabLst>
              <a:defRPr/>
            </a:pPr>
            <a:r>
              <a:rPr lang="cs-CZ" sz="8400" dirty="0">
                <a:solidFill>
                  <a:srgbClr val="FFFF66"/>
                </a:solidFill>
              </a:rPr>
              <a:t>Středočeským územním svazem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tabLst>
                <a:tab pos="1978025" algn="l"/>
              </a:tabLst>
              <a:defRPr/>
            </a:pPr>
            <a:r>
              <a:rPr lang="cs-CZ" sz="8200" dirty="0">
                <a:solidFill>
                  <a:srgbClr val="FFFF66"/>
                </a:solidFill>
              </a:rPr>
              <a:t>Zajištění fungování rybářského kroužku</a:t>
            </a:r>
          </a:p>
          <a:p>
            <a:pPr lvl="3" eaLnBrk="1" fontAlgn="auto" hangingPunct="1">
              <a:buSzPct val="116000"/>
              <a:buFont typeface="Wingdings" pitchFamily="2" charset="2"/>
              <a:buChar char="ü"/>
              <a:tabLst>
                <a:tab pos="1978025" algn="l"/>
              </a:tabLst>
              <a:defRPr/>
            </a:pPr>
            <a:endParaRPr lang="cs-CZ" sz="8400" dirty="0">
              <a:solidFill>
                <a:srgbClr val="FFFF66"/>
              </a:solidFill>
            </a:endParaRP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endParaRPr lang="cs-CZ" sz="3800" dirty="0">
              <a:solidFill>
                <a:srgbClr val="FFFF66"/>
              </a:solidFill>
            </a:endParaRP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endParaRPr lang="cs-CZ" sz="3800" dirty="0">
              <a:solidFill>
                <a:srgbClr val="FFFF66"/>
              </a:solidFill>
            </a:endParaRPr>
          </a:p>
          <a:p>
            <a:pPr marL="777875" lvl="2" indent="0" eaLnBrk="1" fontAlgn="auto" hangingPunct="1">
              <a:buSzPct val="116000"/>
              <a:buFont typeface="Wingdings" pitchFamily="2" charset="2"/>
              <a:buNone/>
              <a:defRPr/>
            </a:pPr>
            <a:endParaRPr lang="cs-CZ" sz="3800" dirty="0">
              <a:solidFill>
                <a:srgbClr val="FFFF66"/>
              </a:solidFill>
            </a:endParaRP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endParaRPr lang="cs-CZ" sz="3800" dirty="0">
              <a:solidFill>
                <a:srgbClr val="FFFF66"/>
              </a:solidFill>
            </a:endParaRP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endParaRPr lang="cs-CZ" sz="2800" dirty="0">
              <a:solidFill>
                <a:srgbClr val="FFFF66"/>
              </a:solidFill>
            </a:endParaRPr>
          </a:p>
          <a:p>
            <a:pPr marL="777875" lvl="2" indent="0" eaLnBrk="1" fontAlgn="auto" hangingPunct="1">
              <a:buSzPct val="116000"/>
              <a:buFont typeface="Wingdings" pitchFamily="2" charset="2"/>
              <a:buNone/>
              <a:defRPr/>
            </a:pPr>
            <a:endParaRPr lang="cs-CZ" sz="2800" dirty="0">
              <a:solidFill>
                <a:srgbClr val="FFFF66"/>
              </a:solidFill>
            </a:endParaRPr>
          </a:p>
          <a:p>
            <a:pPr marL="777875" lvl="2" indent="0" eaLnBrk="1" fontAlgn="auto" hangingPunct="1">
              <a:buSzPct val="116000"/>
              <a:buFont typeface="Wingdings" pitchFamily="2" charset="2"/>
              <a:buNone/>
              <a:defRPr/>
            </a:pPr>
            <a:endParaRPr lang="cs-CZ" sz="2800" dirty="0">
              <a:solidFill>
                <a:srgbClr val="FFFF66"/>
              </a:solidFill>
            </a:endParaRPr>
          </a:p>
          <a:p>
            <a:pPr marL="432000" indent="-365760" eaLnBrk="1" fontAlgn="auto" hangingPunct="1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cs-CZ" dirty="0">
                <a:solidFill>
                  <a:srgbClr val="FFFF66"/>
                </a:solidFill>
              </a:rPr>
              <a:t> 		</a:t>
            </a:r>
            <a:endParaRPr lang="cs-CZ" sz="2400" dirty="0">
              <a:solidFill>
                <a:srgbClr val="FFFF66"/>
              </a:solidFill>
            </a:endParaRPr>
          </a:p>
          <a:p>
            <a:pPr marL="365760" indent="-365760" eaLnBrk="1" fontAlgn="auto" hangingPunct="1">
              <a:buFont typeface="Wingdings" pitchFamily="2" charset="2"/>
              <a:buChar char="Ø"/>
              <a:defRPr/>
            </a:pPr>
            <a:endParaRPr lang="cs-CZ" sz="2400" dirty="0">
              <a:solidFill>
                <a:srgbClr val="FFFF66"/>
              </a:solidFill>
            </a:endParaRPr>
          </a:p>
          <a:p>
            <a:pPr marL="365760" indent="-365760" eaLnBrk="1" fontAlgn="auto" hangingPunct="1">
              <a:buFont typeface="Wingdings" pitchFamily="2" charset="2"/>
              <a:buNone/>
              <a:defRPr/>
            </a:pPr>
            <a:r>
              <a:rPr lang="cs-CZ" sz="2400" dirty="0">
                <a:solidFill>
                  <a:srgbClr val="FFFF66"/>
                </a:solidFill>
              </a:rPr>
              <a:t>					</a:t>
            </a:r>
          </a:p>
          <a:p>
            <a:pPr marL="365760" indent="-365760" eaLnBrk="1" fontAlgn="auto" hangingPunct="1">
              <a:spcBef>
                <a:spcPts val="1800"/>
              </a:spcBef>
              <a:buFont typeface="Wingdings" pitchFamily="2" charset="2"/>
              <a:buChar char="Ø"/>
              <a:defRPr/>
            </a:pPr>
            <a:endParaRPr lang="cs-CZ" sz="2400" dirty="0">
              <a:solidFill>
                <a:srgbClr val="FFFF66"/>
              </a:solidFill>
            </a:endParaRPr>
          </a:p>
          <a:p>
            <a:pPr marL="365760" indent="-365760" eaLnBrk="1" fontAlgn="auto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400" dirty="0"/>
          </a:p>
        </p:txBody>
      </p:sp>
      <p:pic>
        <p:nvPicPr>
          <p:cNvPr id="18436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388938"/>
            <a:ext cx="838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60350"/>
            <a:ext cx="98425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619873"/>
      </p:ext>
    </p:extLst>
  </p:cSld>
  <p:clrMapOvr>
    <a:masterClrMapping/>
  </p:clrMapOvr>
  <p:transition spd="med" advClick="0">
    <p:cover dir="r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4338" y="419100"/>
            <a:ext cx="8315325" cy="798513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cs-CZ" altLang="cs-CZ" sz="3600" dirty="0">
                <a:solidFill>
                  <a:srgbClr val="FFFF66"/>
                </a:solidFill>
                <a:effectLst/>
              </a:rPr>
              <a:t>Zpráva  o činnosti MO</a:t>
            </a:r>
            <a:br>
              <a:rPr lang="cs-CZ" altLang="cs-CZ" sz="3600" dirty="0">
                <a:solidFill>
                  <a:srgbClr val="FFFF66"/>
                </a:solidFill>
                <a:effectLst/>
              </a:rPr>
            </a:br>
            <a:r>
              <a:rPr lang="cs-CZ" altLang="cs-CZ" sz="3600" dirty="0">
                <a:solidFill>
                  <a:srgbClr val="FFFF66"/>
                </a:solidFill>
                <a:effectLst/>
              </a:rPr>
              <a:t>za rok 2019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6875" y="1557338"/>
            <a:ext cx="8677275" cy="5184775"/>
          </a:xfrm>
        </p:spPr>
        <p:txBody>
          <a:bodyPr>
            <a:normAutofit fontScale="25000" lnSpcReduction="20000"/>
          </a:bodyPr>
          <a:lstStyle/>
          <a:p>
            <a:pPr marL="777875" lvl="2" indent="0" eaLnBrk="1" fontAlgn="auto" hangingPunct="1">
              <a:buSzPct val="116000"/>
              <a:buFont typeface="Wingdings" pitchFamily="2" charset="2"/>
              <a:buNone/>
              <a:defRPr/>
            </a:pPr>
            <a:endParaRPr lang="cs-CZ" sz="3800" dirty="0">
              <a:solidFill>
                <a:srgbClr val="FFFF66"/>
              </a:solidFill>
            </a:endParaRPr>
          </a:p>
          <a:p>
            <a:pPr marL="777875" lvl="2" indent="0" eaLnBrk="1" fontAlgn="auto" hangingPunct="1">
              <a:buSzPct val="116000"/>
              <a:buFont typeface="Wingdings" pitchFamily="2" charset="2"/>
              <a:buNone/>
              <a:defRPr/>
            </a:pPr>
            <a:r>
              <a:rPr lang="cs-CZ" sz="9600" dirty="0">
                <a:solidFill>
                  <a:srgbClr val="FFFF66"/>
                </a:solidFill>
              </a:rPr>
              <a:t>Hlavní akce pořádané MO v roce 2019</a:t>
            </a:r>
          </a:p>
          <a:p>
            <a:pPr marL="777875" lvl="2" indent="0" eaLnBrk="1" fontAlgn="auto" hangingPunct="1">
              <a:buSzPct val="116000"/>
              <a:buFont typeface="Wingdings" pitchFamily="2" charset="2"/>
              <a:buNone/>
              <a:defRPr/>
            </a:pPr>
            <a:r>
              <a:rPr lang="cs-CZ" sz="8600" dirty="0">
                <a:solidFill>
                  <a:srgbClr val="FFFF66"/>
                </a:solidFill>
              </a:rPr>
              <a:t> 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 27. dubna – Bělský kapr, 39 závodníků, 139 kg ryb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18. května – místní rybářské závody, 26 závodníků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1. června – Pohár předsedy SÚS pro děti a mládež, </a:t>
            </a:r>
            <a:br>
              <a:rPr lang="cs-CZ" sz="8600" dirty="0">
                <a:solidFill>
                  <a:srgbClr val="FFFF66"/>
                </a:solidFill>
              </a:rPr>
            </a:br>
            <a:r>
              <a:rPr lang="cs-CZ" sz="8600" dirty="0">
                <a:solidFill>
                  <a:srgbClr val="FFFF66"/>
                </a:solidFill>
              </a:rPr>
              <a:t>141 závodníků 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22. června – dětské rybářské závody, 57 závodníků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endParaRPr lang="cs-CZ" sz="8600" dirty="0">
              <a:solidFill>
                <a:srgbClr val="FFFF66"/>
              </a:solidFill>
            </a:endParaRPr>
          </a:p>
          <a:p>
            <a:pPr marL="179388" lvl="2" indent="0" eaLnBrk="1" fontAlgn="auto" hangingPunct="1">
              <a:buSzPct val="116000"/>
              <a:buFont typeface="Wingdings" pitchFamily="2" charset="2"/>
              <a:buNone/>
              <a:tabLst>
                <a:tab pos="1978025" algn="l"/>
              </a:tabLst>
              <a:defRPr/>
            </a:pPr>
            <a:r>
              <a:rPr lang="cs-CZ" sz="11200" dirty="0">
                <a:solidFill>
                  <a:srgbClr val="FFFF66"/>
                </a:solidFill>
              </a:rPr>
              <a:t>Výbor spravoval záležitosti MO mezi členskými schůzemi.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endParaRPr lang="cs-CZ" sz="11200" dirty="0">
              <a:solidFill>
                <a:srgbClr val="FFFF66"/>
              </a:solidFill>
            </a:endParaRP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endParaRPr lang="cs-CZ" sz="11200" dirty="0">
              <a:solidFill>
                <a:srgbClr val="FFFF66"/>
              </a:solidFill>
            </a:endParaRPr>
          </a:p>
          <a:p>
            <a:pPr marL="777875" lvl="2" indent="0" eaLnBrk="1" fontAlgn="auto" hangingPunct="1">
              <a:buSzPct val="116000"/>
              <a:buFont typeface="Wingdings" pitchFamily="2" charset="2"/>
              <a:buNone/>
              <a:defRPr/>
            </a:pPr>
            <a:endParaRPr lang="cs-CZ" sz="3800" dirty="0">
              <a:solidFill>
                <a:srgbClr val="FFFF66"/>
              </a:solidFill>
            </a:endParaRP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endParaRPr lang="cs-CZ" sz="3800" dirty="0">
              <a:solidFill>
                <a:srgbClr val="FFFF66"/>
              </a:solidFill>
            </a:endParaRP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endParaRPr lang="cs-CZ" sz="2800" dirty="0">
              <a:solidFill>
                <a:srgbClr val="FFFF66"/>
              </a:solidFill>
            </a:endParaRPr>
          </a:p>
          <a:p>
            <a:pPr marL="777875" lvl="2" indent="0" eaLnBrk="1" fontAlgn="auto" hangingPunct="1">
              <a:buSzPct val="116000"/>
              <a:buFont typeface="Wingdings" pitchFamily="2" charset="2"/>
              <a:buNone/>
              <a:defRPr/>
            </a:pPr>
            <a:endParaRPr lang="cs-CZ" sz="2800" dirty="0">
              <a:solidFill>
                <a:srgbClr val="FFFF66"/>
              </a:solidFill>
            </a:endParaRPr>
          </a:p>
          <a:p>
            <a:pPr marL="777875" lvl="2" indent="0" eaLnBrk="1" fontAlgn="auto" hangingPunct="1">
              <a:buSzPct val="116000"/>
              <a:buFont typeface="Wingdings" pitchFamily="2" charset="2"/>
              <a:buNone/>
              <a:defRPr/>
            </a:pPr>
            <a:endParaRPr lang="cs-CZ" sz="2800" dirty="0">
              <a:solidFill>
                <a:srgbClr val="FFFF66"/>
              </a:solidFill>
            </a:endParaRPr>
          </a:p>
          <a:p>
            <a:pPr marL="432000" indent="-365760" eaLnBrk="1" fontAlgn="auto" hangingPunct="1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cs-CZ" dirty="0">
                <a:solidFill>
                  <a:srgbClr val="FFFF66"/>
                </a:solidFill>
              </a:rPr>
              <a:t> 		</a:t>
            </a:r>
            <a:endParaRPr lang="cs-CZ" sz="2400" dirty="0">
              <a:solidFill>
                <a:srgbClr val="FFFF66"/>
              </a:solidFill>
            </a:endParaRPr>
          </a:p>
          <a:p>
            <a:pPr marL="365760" indent="-365760" eaLnBrk="1" fontAlgn="auto" hangingPunct="1">
              <a:buFont typeface="Wingdings" pitchFamily="2" charset="2"/>
              <a:buChar char="Ø"/>
              <a:defRPr/>
            </a:pPr>
            <a:endParaRPr lang="cs-CZ" sz="2400" dirty="0">
              <a:solidFill>
                <a:srgbClr val="FFFF66"/>
              </a:solidFill>
            </a:endParaRPr>
          </a:p>
          <a:p>
            <a:pPr marL="365760" indent="-365760" eaLnBrk="1" fontAlgn="auto" hangingPunct="1">
              <a:buFont typeface="Wingdings" pitchFamily="2" charset="2"/>
              <a:buNone/>
              <a:defRPr/>
            </a:pPr>
            <a:r>
              <a:rPr lang="cs-CZ" sz="2400" dirty="0">
                <a:solidFill>
                  <a:srgbClr val="FFFF66"/>
                </a:solidFill>
              </a:rPr>
              <a:t>					</a:t>
            </a:r>
          </a:p>
          <a:p>
            <a:pPr marL="365760" indent="-365760" eaLnBrk="1" fontAlgn="auto" hangingPunct="1">
              <a:spcBef>
                <a:spcPts val="1800"/>
              </a:spcBef>
              <a:buFont typeface="Wingdings" pitchFamily="2" charset="2"/>
              <a:buChar char="Ø"/>
              <a:defRPr/>
            </a:pPr>
            <a:endParaRPr lang="cs-CZ" sz="2400" dirty="0">
              <a:solidFill>
                <a:srgbClr val="FFFF66"/>
              </a:solidFill>
            </a:endParaRPr>
          </a:p>
          <a:p>
            <a:pPr marL="365760" indent="-365760" eaLnBrk="1" fontAlgn="auto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400" dirty="0"/>
          </a:p>
        </p:txBody>
      </p:sp>
      <p:pic>
        <p:nvPicPr>
          <p:cNvPr id="19460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388938"/>
            <a:ext cx="838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60350"/>
            <a:ext cx="98425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493882"/>
      </p:ext>
    </p:extLst>
  </p:cSld>
  <p:clrMapOvr>
    <a:masterClrMapping/>
  </p:clrMapOvr>
  <p:transition spd="med" advClick="0">
    <p:cover dir="r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8288" y="817563"/>
            <a:ext cx="8315325" cy="7985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cs-CZ" altLang="cs-CZ" sz="3600" smtClean="0">
                <a:solidFill>
                  <a:srgbClr val="FFFF66"/>
                </a:solidFill>
                <a:effectLst/>
              </a:rPr>
              <a:t>Členská základna MO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57250" y="2143125"/>
            <a:ext cx="8286750" cy="4357688"/>
          </a:xfrm>
        </p:spPr>
        <p:txBody>
          <a:bodyPr>
            <a:normAutofit fontScale="92500" lnSpcReduction="20000"/>
          </a:bodyPr>
          <a:lstStyle/>
          <a:p>
            <a:pPr marL="365760" indent="-365760" eaLnBrk="1" fontAlgn="auto" hangingPunct="1">
              <a:buFont typeface="Wingdings" pitchFamily="2" charset="2"/>
              <a:buChar char="Ø"/>
              <a:defRPr/>
            </a:pPr>
            <a:r>
              <a:rPr lang="cs-CZ" dirty="0">
                <a:solidFill>
                  <a:srgbClr val="FFFF66"/>
                </a:solidFill>
              </a:rPr>
              <a:t> Aktuální stav členské základny </a:t>
            </a:r>
          </a:p>
          <a:p>
            <a:pPr marL="432000" indent="-365760" eaLnBrk="1" fontAlgn="auto" hangingPunct="1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cs-CZ" dirty="0">
                <a:solidFill>
                  <a:srgbClr val="FFFF66"/>
                </a:solidFill>
              </a:rPr>
              <a:t>			Celkem: </a:t>
            </a:r>
            <a:r>
              <a:rPr lang="cs-CZ" dirty="0">
                <a:solidFill>
                  <a:srgbClr val="FF0000"/>
                </a:solidFill>
              </a:rPr>
              <a:t>409 členů</a:t>
            </a:r>
          </a:p>
          <a:p>
            <a:pPr marL="365760" indent="-365760" eaLnBrk="1" fontAlgn="auto" hangingPunct="1">
              <a:buFont typeface="Wingdings" pitchFamily="2" charset="2"/>
              <a:buNone/>
              <a:defRPr/>
            </a:pPr>
            <a:r>
              <a:rPr lang="cs-CZ" dirty="0">
                <a:solidFill>
                  <a:srgbClr val="FFFF66"/>
                </a:solidFill>
              </a:rPr>
              <a:t>			z toho: dospělí – 339</a:t>
            </a:r>
            <a:r>
              <a:rPr lang="cs-CZ" sz="1600" dirty="0">
                <a:solidFill>
                  <a:srgbClr val="FFFF66"/>
                </a:solidFill>
              </a:rPr>
              <a:t>		</a:t>
            </a:r>
          </a:p>
          <a:p>
            <a:pPr marL="365760" indent="-365760" eaLnBrk="1" fontAlgn="auto" hangingPunct="1">
              <a:buFont typeface="Wingdings" pitchFamily="2" charset="2"/>
              <a:buNone/>
              <a:defRPr/>
            </a:pPr>
            <a:r>
              <a:rPr lang="cs-CZ" dirty="0">
                <a:solidFill>
                  <a:srgbClr val="FFFF66"/>
                </a:solidFill>
              </a:rPr>
              <a:t>				   mládež –    9</a:t>
            </a:r>
          </a:p>
          <a:p>
            <a:pPr marL="365760" indent="-365760" eaLnBrk="1" fontAlgn="auto" hangingPunct="1">
              <a:buFont typeface="Wingdings" pitchFamily="2" charset="2"/>
              <a:buNone/>
              <a:defRPr/>
            </a:pPr>
            <a:r>
              <a:rPr lang="cs-CZ" dirty="0">
                <a:solidFill>
                  <a:srgbClr val="FFFF66"/>
                </a:solidFill>
              </a:rPr>
              <a:t> 				   děti –         61</a:t>
            </a:r>
          </a:p>
          <a:p>
            <a:pPr marL="365760" indent="-365760" eaLnBrk="1" fontAlgn="auto" hangingPunct="1">
              <a:buFont typeface="Wingdings" pitchFamily="2" charset="2"/>
              <a:buNone/>
              <a:defRPr/>
            </a:pPr>
            <a:endParaRPr lang="cs-CZ" sz="2400" dirty="0">
              <a:solidFill>
                <a:srgbClr val="FFFF66"/>
              </a:solidFill>
            </a:endParaRPr>
          </a:p>
          <a:p>
            <a:pPr marL="365760" indent="-365760" eaLnBrk="1" fontAlgn="auto" hangingPunct="1">
              <a:buFont typeface="Wingdings" pitchFamily="2" charset="2"/>
              <a:buChar char="Ø"/>
              <a:defRPr/>
            </a:pPr>
            <a:r>
              <a:rPr lang="cs-CZ" dirty="0">
                <a:solidFill>
                  <a:srgbClr val="FFFF66"/>
                </a:solidFill>
              </a:rPr>
              <a:t> Vývoj počtu členů MO a vydaných povolenek </a:t>
            </a:r>
            <a:endParaRPr lang="cs-CZ" sz="2400" dirty="0">
              <a:solidFill>
                <a:srgbClr val="FFFF66"/>
              </a:solidFill>
            </a:endParaRPr>
          </a:p>
          <a:p>
            <a:pPr marL="365760" indent="-365760" eaLnBrk="1" fontAlgn="auto" hangingPunct="1">
              <a:buFont typeface="Wingdings" pitchFamily="2" charset="2"/>
              <a:buChar char="Ø"/>
              <a:defRPr/>
            </a:pPr>
            <a:endParaRPr lang="cs-CZ" sz="2400" dirty="0">
              <a:solidFill>
                <a:srgbClr val="FFFF66"/>
              </a:solidFill>
            </a:endParaRPr>
          </a:p>
          <a:p>
            <a:pPr marL="365760" indent="-365760" eaLnBrk="1" fontAlgn="auto" hangingPunct="1">
              <a:buFont typeface="Wingdings" pitchFamily="2" charset="2"/>
              <a:buNone/>
              <a:defRPr/>
            </a:pPr>
            <a:r>
              <a:rPr lang="cs-CZ" sz="2400" dirty="0">
                <a:solidFill>
                  <a:srgbClr val="FFFF66"/>
                </a:solidFill>
              </a:rPr>
              <a:t>					</a:t>
            </a:r>
          </a:p>
          <a:p>
            <a:pPr marL="365760" indent="-365760" eaLnBrk="1" fontAlgn="auto" hangingPunct="1">
              <a:spcBef>
                <a:spcPts val="1800"/>
              </a:spcBef>
              <a:buFont typeface="Wingdings" pitchFamily="2" charset="2"/>
              <a:buChar char="Ø"/>
              <a:defRPr/>
            </a:pPr>
            <a:endParaRPr lang="cs-CZ" sz="2400" dirty="0">
              <a:solidFill>
                <a:srgbClr val="FFFF66"/>
              </a:solidFill>
            </a:endParaRPr>
          </a:p>
          <a:p>
            <a:pPr marL="365760" indent="-365760" eaLnBrk="1" fontAlgn="auto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400" dirty="0"/>
          </a:p>
        </p:txBody>
      </p:sp>
      <p:pic>
        <p:nvPicPr>
          <p:cNvPr id="20484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388938"/>
            <a:ext cx="838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60350"/>
            <a:ext cx="98425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513311"/>
      </p:ext>
    </p:extLst>
  </p:cSld>
  <p:clrMapOvr>
    <a:masterClrMapping/>
  </p:clrMapOvr>
  <p:transition spd="med" advClick="0">
    <p:cover dir="r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615" y="2497"/>
            <a:ext cx="4844768" cy="685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6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5005">
        <p:split orient="vert"/>
      </p:transition>
    </mc:Choice>
    <mc:Fallback xmlns="">
      <p:transition spd="slow" advTm="7500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296863"/>
            <a:ext cx="7543800" cy="8286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rgbClr val="FFFF66"/>
                </a:solidFill>
              </a:rPr>
              <a:t>Počet členů MO</a:t>
            </a:r>
          </a:p>
        </p:txBody>
      </p:sp>
      <p:graphicFrame>
        <p:nvGraphicFramePr>
          <p:cNvPr id="21507" name="Zástupný symbol pro obsah 5"/>
          <p:cNvGraphicFramePr>
            <a:graphicFrameLocks noGrp="1"/>
          </p:cNvGraphicFramePr>
          <p:nvPr>
            <p:ph sz="half" idx="2"/>
          </p:nvPr>
        </p:nvGraphicFramePr>
        <p:xfrm>
          <a:off x="57150" y="1484313"/>
          <a:ext cx="8978900" cy="453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hart" r:id="rId5" imgW="8986283" imgH="4541914" progId="Excel.Chart.8">
                  <p:embed/>
                </p:oleObj>
              </mc:Choice>
              <mc:Fallback>
                <p:oleObj name="Chart" r:id="rId5" imgW="8986283" imgH="4541914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" y="1484313"/>
                        <a:ext cx="8978900" cy="453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101146"/>
      </p:ext>
    </p:extLst>
  </p:cSld>
  <p:clrMapOvr>
    <a:masterClrMapping/>
  </p:clrMapOvr>
  <p:transition spd="med" advClick="0">
    <p:cover dir="r"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6013" y="368300"/>
            <a:ext cx="6408737" cy="8286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rgbClr val="FFFF66"/>
                </a:solidFill>
              </a:rPr>
              <a:t>Počet vydaných povolenek</a:t>
            </a:r>
          </a:p>
        </p:txBody>
      </p:sp>
      <p:graphicFrame>
        <p:nvGraphicFramePr>
          <p:cNvPr id="22531" name="Zástupný symbol pro obsah 5"/>
          <p:cNvGraphicFramePr>
            <a:graphicFrameLocks noGrp="1"/>
          </p:cNvGraphicFramePr>
          <p:nvPr>
            <p:ph sz="half" idx="2"/>
          </p:nvPr>
        </p:nvGraphicFramePr>
        <p:xfrm>
          <a:off x="468313" y="1485900"/>
          <a:ext cx="8378825" cy="467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Chart" r:id="rId5" imgW="7331912" imgH="4089978" progId="Excel.Chart.8">
                  <p:embed/>
                </p:oleObj>
              </mc:Choice>
              <mc:Fallback>
                <p:oleObj name="Chart" r:id="rId5" imgW="7331912" imgH="4089978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485900"/>
                        <a:ext cx="8378825" cy="467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5432396"/>
      </p:ext>
    </p:extLst>
  </p:cSld>
  <p:clrMapOvr>
    <a:masterClrMapping/>
  </p:clrMapOvr>
  <p:transition spd="med" advClick="0">
    <p:cover dir="r"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8638" y="436563"/>
            <a:ext cx="8315325" cy="12636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cs-CZ" sz="3600" dirty="0">
                <a:solidFill>
                  <a:srgbClr val="FFFF66"/>
                </a:solidFill>
                <a:cs typeface="Times New Roman" panose="02020603050405020304" pitchFamily="18" charset="0"/>
              </a:rPr>
              <a:t>Plán</a:t>
            </a:r>
            <a:r>
              <a:rPr lang="cs-CZ" sz="3600" dirty="0">
                <a:solidFill>
                  <a:srgbClr val="FFFF66"/>
                </a:solidFill>
              </a:rPr>
              <a:t> </a:t>
            </a:r>
            <a:r>
              <a:rPr lang="cs-CZ" sz="3600" dirty="0">
                <a:solidFill>
                  <a:srgbClr val="FFFF66"/>
                </a:solidFill>
                <a:cs typeface="Times New Roman" panose="02020603050405020304" pitchFamily="18" charset="0"/>
              </a:rPr>
              <a:t>činnosti MO na rok 2020</a:t>
            </a:r>
            <a:r>
              <a:rPr lang="cs-CZ" sz="3600" dirty="0">
                <a:solidFill>
                  <a:srgbClr val="FFFF66"/>
                </a:solidFill>
              </a:rPr>
              <a:t/>
            </a:r>
            <a:br>
              <a:rPr lang="cs-CZ" sz="3600" dirty="0">
                <a:solidFill>
                  <a:srgbClr val="FFFF66"/>
                </a:solidFill>
              </a:rPr>
            </a:br>
            <a:endParaRPr lang="cs-CZ" altLang="cs-CZ" sz="3600" dirty="0">
              <a:solidFill>
                <a:srgbClr val="FFFF66"/>
              </a:solidFill>
              <a:effectLst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6875" y="1557338"/>
            <a:ext cx="8677275" cy="5184775"/>
          </a:xfrm>
        </p:spPr>
        <p:txBody>
          <a:bodyPr>
            <a:normAutofit fontScale="25000" lnSpcReduction="20000"/>
          </a:bodyPr>
          <a:lstStyle/>
          <a:p>
            <a:pPr marL="777875" lvl="2" indent="0" eaLnBrk="1" fontAlgn="auto" hangingPunct="1">
              <a:buSzPct val="116000"/>
              <a:buFont typeface="Wingdings" pitchFamily="2" charset="2"/>
              <a:buNone/>
              <a:defRPr/>
            </a:pPr>
            <a:endParaRPr lang="cs-CZ" sz="3800" dirty="0">
              <a:solidFill>
                <a:srgbClr val="FFFF66"/>
              </a:solidFill>
            </a:endParaRP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Oprava pravého břehu, rybník Slon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Zarybňování revírů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Údržba pozemků 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Uspořádání rybářských závodů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Dotace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Výdej povolenek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Hospodaření s majetkem MO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Náborové akce pro děti – Ve vodě nežijí jen vodníci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r>
              <a:rPr lang="cs-CZ" sz="8600" dirty="0">
                <a:solidFill>
                  <a:srgbClr val="FFFF66"/>
                </a:solidFill>
              </a:rPr>
              <a:t>Dětský rybářský kroužek</a:t>
            </a: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endParaRPr lang="cs-CZ" sz="8600" dirty="0">
              <a:solidFill>
                <a:srgbClr val="FFFF66"/>
              </a:solidFill>
            </a:endParaRP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endParaRPr lang="cs-CZ" sz="3800" dirty="0">
              <a:solidFill>
                <a:srgbClr val="FFFF66"/>
              </a:solidFill>
            </a:endParaRP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endParaRPr lang="cs-CZ" sz="3800" dirty="0">
              <a:solidFill>
                <a:srgbClr val="FFFF66"/>
              </a:solidFill>
            </a:endParaRPr>
          </a:p>
          <a:p>
            <a:pPr marL="777875" lvl="2" indent="0" eaLnBrk="1" fontAlgn="auto" hangingPunct="1">
              <a:buSzPct val="116000"/>
              <a:buFont typeface="Wingdings" pitchFamily="2" charset="2"/>
              <a:buNone/>
              <a:defRPr/>
            </a:pPr>
            <a:endParaRPr lang="cs-CZ" sz="3800" dirty="0">
              <a:solidFill>
                <a:srgbClr val="FFFF66"/>
              </a:solidFill>
            </a:endParaRP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endParaRPr lang="cs-CZ" sz="3800" dirty="0">
              <a:solidFill>
                <a:srgbClr val="FFFF66"/>
              </a:solidFill>
            </a:endParaRPr>
          </a:p>
          <a:p>
            <a:pPr lvl="2" eaLnBrk="1" fontAlgn="auto" hangingPunct="1">
              <a:buSzPct val="116000"/>
              <a:buFont typeface="Wingdings" pitchFamily="2" charset="2"/>
              <a:buChar char="ü"/>
              <a:defRPr/>
            </a:pPr>
            <a:endParaRPr lang="cs-CZ" sz="2800" dirty="0">
              <a:solidFill>
                <a:srgbClr val="FFFF66"/>
              </a:solidFill>
            </a:endParaRPr>
          </a:p>
          <a:p>
            <a:pPr marL="777875" lvl="2" indent="0" eaLnBrk="1" fontAlgn="auto" hangingPunct="1">
              <a:buSzPct val="116000"/>
              <a:buFont typeface="Wingdings" pitchFamily="2" charset="2"/>
              <a:buNone/>
              <a:defRPr/>
            </a:pPr>
            <a:endParaRPr lang="cs-CZ" sz="2800" dirty="0">
              <a:solidFill>
                <a:srgbClr val="FFFF66"/>
              </a:solidFill>
            </a:endParaRPr>
          </a:p>
          <a:p>
            <a:pPr marL="777875" lvl="2" indent="0" eaLnBrk="1" fontAlgn="auto" hangingPunct="1">
              <a:buSzPct val="116000"/>
              <a:buFont typeface="Wingdings" pitchFamily="2" charset="2"/>
              <a:buNone/>
              <a:defRPr/>
            </a:pPr>
            <a:endParaRPr lang="cs-CZ" sz="2800" dirty="0">
              <a:solidFill>
                <a:srgbClr val="FFFF66"/>
              </a:solidFill>
            </a:endParaRPr>
          </a:p>
          <a:p>
            <a:pPr marL="432000" indent="-365760" eaLnBrk="1" fontAlgn="auto" hangingPunct="1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cs-CZ" dirty="0">
                <a:solidFill>
                  <a:srgbClr val="FFFF66"/>
                </a:solidFill>
              </a:rPr>
              <a:t> 		</a:t>
            </a:r>
            <a:endParaRPr lang="cs-CZ" sz="2400" dirty="0">
              <a:solidFill>
                <a:srgbClr val="FFFF66"/>
              </a:solidFill>
            </a:endParaRPr>
          </a:p>
          <a:p>
            <a:pPr marL="365760" indent="-365760" eaLnBrk="1" fontAlgn="auto" hangingPunct="1">
              <a:buFont typeface="Wingdings" pitchFamily="2" charset="2"/>
              <a:buChar char="Ø"/>
              <a:defRPr/>
            </a:pPr>
            <a:endParaRPr lang="cs-CZ" sz="2400" dirty="0">
              <a:solidFill>
                <a:srgbClr val="FFFF66"/>
              </a:solidFill>
            </a:endParaRPr>
          </a:p>
          <a:p>
            <a:pPr marL="365760" indent="-365760" eaLnBrk="1" fontAlgn="auto" hangingPunct="1">
              <a:buFont typeface="Wingdings" pitchFamily="2" charset="2"/>
              <a:buNone/>
              <a:defRPr/>
            </a:pPr>
            <a:r>
              <a:rPr lang="cs-CZ" sz="2400" dirty="0">
                <a:solidFill>
                  <a:srgbClr val="FFFF66"/>
                </a:solidFill>
              </a:rPr>
              <a:t>					</a:t>
            </a:r>
          </a:p>
          <a:p>
            <a:pPr marL="365760" indent="-365760" eaLnBrk="1" fontAlgn="auto" hangingPunct="1">
              <a:spcBef>
                <a:spcPts val="1800"/>
              </a:spcBef>
              <a:buFont typeface="Wingdings" pitchFamily="2" charset="2"/>
              <a:buChar char="Ø"/>
              <a:defRPr/>
            </a:pPr>
            <a:endParaRPr lang="cs-CZ" sz="2400" dirty="0">
              <a:solidFill>
                <a:srgbClr val="FFFF66"/>
              </a:solidFill>
            </a:endParaRPr>
          </a:p>
          <a:p>
            <a:pPr marL="365760" indent="-365760" eaLnBrk="1" fontAlgn="auto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400" dirty="0"/>
          </a:p>
        </p:txBody>
      </p:sp>
      <p:pic>
        <p:nvPicPr>
          <p:cNvPr id="23556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388938"/>
            <a:ext cx="838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60350"/>
            <a:ext cx="98425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39594"/>
      </p:ext>
    </p:extLst>
  </p:cSld>
  <p:clrMapOvr>
    <a:masterClrMapping/>
  </p:clrMapOvr>
  <p:transition spd="med" advClick="0">
    <p:cover dir="r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2963" y="260350"/>
            <a:ext cx="7416800" cy="9001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rgbClr val="FFFF6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Poděkování</a:t>
            </a:r>
            <a:r>
              <a:rPr lang="cs-CZ" dirty="0">
                <a:solidFill>
                  <a:srgbClr val="FFFF6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našim partnerům</a:t>
            </a:r>
            <a:endParaRPr lang="cs-CZ" dirty="0">
              <a:solidFill>
                <a:srgbClr val="FFFF66"/>
              </a:solidFill>
            </a:endParaRPr>
          </a:p>
        </p:txBody>
      </p:sp>
      <p:sp>
        <p:nvSpPr>
          <p:cNvPr id="3" name="Zástupný text 2"/>
          <p:cNvSpPr>
            <a:spLocks noGrp="1"/>
          </p:cNvSpPr>
          <p:nvPr>
            <p:ph type="body" sz="half" idx="1"/>
          </p:nvPr>
        </p:nvSpPr>
        <p:spPr>
          <a:xfrm>
            <a:off x="684213" y="1557338"/>
            <a:ext cx="7969250" cy="4114800"/>
          </a:xfrm>
        </p:spPr>
        <p:txBody>
          <a:bodyPr>
            <a:normAutofit fontScale="70000" lnSpcReduction="20000"/>
          </a:bodyPr>
          <a:lstStyle/>
          <a:p>
            <a:pPr marL="365760" indent="-365760" eaLnBrk="1" fontAlgn="auto" hangingPunct="1">
              <a:lnSpc>
                <a:spcPct val="107000"/>
              </a:lnSpc>
              <a:spcAft>
                <a:spcPts val="0"/>
              </a:spcAft>
              <a:defRPr/>
            </a:pPr>
            <a:r>
              <a:rPr lang="cs-CZ" sz="2400" dirty="0">
                <a:ea typeface="Calibri" panose="020F0502020204030204" pitchFamily="34" charset="0"/>
                <a:cs typeface="Times New Roman" panose="02020603050405020304" pitchFamily="18" charset="0"/>
              </a:rPr>
              <a:t>Děkuji touto cestou všem našim partnerům a sponzorům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, kteří podporují naši činnost a členům MO, kteří se aktivně podílejí na chodu naší MO a organizaci našich kulturních akcí.</a:t>
            </a:r>
          </a:p>
          <a:p>
            <a:pPr marL="365760" indent="-365760" eaLnBrk="1" fontAlgn="auto" hangingPunct="1">
              <a:lnSpc>
                <a:spcPct val="107000"/>
              </a:lnSpc>
              <a:spcAft>
                <a:spcPts val="0"/>
              </a:spcAft>
              <a:defRPr/>
            </a:pPr>
            <a:endParaRPr lang="cs-CZ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5760" indent="-365760" eaLnBrk="1" fontAlgn="auto" hangingPunct="1">
              <a:lnSpc>
                <a:spcPct val="107000"/>
              </a:lnSpc>
              <a:spcAft>
                <a:spcPts val="0"/>
              </a:spcAft>
              <a:defRPr/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Zejména pak děkuji: ČRS Středočeskému územnímu svazu, městu Bělá pod Bezdězem, Středočeskému kraji, firmám </a:t>
            </a:r>
            <a:r>
              <a:rPr lang="cs-CZ" dirty="0" err="1">
                <a:ea typeface="Calibri" panose="020F0502020204030204" pitchFamily="34" charset="0"/>
                <a:cs typeface="Times New Roman" panose="02020603050405020304" pitchFamily="18" charset="0"/>
              </a:rPr>
              <a:t>Atmos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 a Tom Bohemia </a:t>
            </a:r>
            <a:r>
              <a:rPr lang="cs-CZ" dirty="0" err="1">
                <a:ea typeface="Calibri" panose="020F0502020204030204" pitchFamily="34" charset="0"/>
                <a:cs typeface="Times New Roman" panose="02020603050405020304" pitchFamily="18" charset="0"/>
              </a:rPr>
              <a:t>Crystal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65760" indent="-365760" eaLnBrk="1" fontAlgn="auto" hangingPunct="1">
              <a:lnSpc>
                <a:spcPct val="107000"/>
              </a:lnSpc>
              <a:spcAft>
                <a:spcPts val="0"/>
              </a:spcAft>
              <a:defRPr/>
            </a:pPr>
            <a:endParaRPr lang="cs-CZ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5760" indent="-365760" eaLnBrk="1" fontAlgn="auto" hangingPunct="1">
              <a:lnSpc>
                <a:spcPct val="107000"/>
              </a:lnSpc>
              <a:spcAft>
                <a:spcPts val="0"/>
              </a:spcAft>
              <a:defRPr/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Děkuji i všem členům výboru MO a členům RS za odvedenou práci v roce 2019.</a:t>
            </a:r>
          </a:p>
          <a:p>
            <a:pPr marL="365760" indent="-365760" eaLnBrk="1" fontAlgn="auto" hangingPunct="1">
              <a:lnSpc>
                <a:spcPct val="107000"/>
              </a:lnSpc>
              <a:spcAft>
                <a:spcPts val="0"/>
              </a:spcAft>
              <a:defRPr/>
            </a:pPr>
            <a:endParaRPr lang="cs-CZ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5760" indent="-365760" eaLnBrk="1" fontAlgn="auto" hangingPunct="1">
              <a:lnSpc>
                <a:spcPct val="107000"/>
              </a:lnSpc>
              <a:spcAft>
                <a:spcPts val="0"/>
              </a:spcAft>
              <a:defRPr/>
            </a:pPr>
            <a:r>
              <a:rPr lang="cs-CZ" b="1" dirty="0">
                <a:ea typeface="Calibri" panose="020F0502020204030204" pitchFamily="34" charset="0"/>
                <a:cs typeface="Times New Roman" panose="02020603050405020304" pitchFamily="18" charset="0"/>
              </a:rPr>
              <a:t>Děkuji za pozornost!</a:t>
            </a:r>
            <a:endParaRPr lang="cs-CZ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5760" indent="-365760" eaLnBrk="1" fontAlgn="auto" hangingPunct="1">
              <a:defRPr/>
            </a:pPr>
            <a:endParaRPr lang="cs-CZ" dirty="0"/>
          </a:p>
        </p:txBody>
      </p:sp>
      <p:pic>
        <p:nvPicPr>
          <p:cNvPr id="24580" name="Obrázek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138738"/>
            <a:ext cx="194468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Obrázek 5" descr="Obsah obrázku klipart&#10;&#10;Popis se vygeneroval automaticky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5132388"/>
            <a:ext cx="32639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Obrázek 6" descr="Obsah obrázku klipart&#10;&#10;Popis se vygeneroval automaticky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5770563"/>
            <a:ext cx="2247900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Obrázek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5784850"/>
            <a:ext cx="21113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Obrázek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157788"/>
            <a:ext cx="14605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992170"/>
      </p:ext>
    </p:extLst>
  </p:cSld>
  <p:clrMapOvr>
    <a:masterClrMapping/>
  </p:clrMapOvr>
  <p:transition spd="med" advClick="0">
    <p:cover dir="r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xmlns="" id="{7D3CD03A-76AE-4A68-936C-53B144A62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3" y="297360"/>
            <a:ext cx="9058973" cy="6372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5256" y="1859887"/>
            <a:ext cx="7851648" cy="3720476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Zpráva hospodáře </a:t>
            </a:r>
            <a:b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ČRS, z.s., Bělá pod Bezdězem za rok 2019</a:t>
            </a:r>
            <a: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Hospodář MO: př. Marek BRASLAVEC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0" name="Obrázek 9" descr="Bez názvu-3ořízlé.png">
            <a:hlinkClick r:id="rId4" action="ppaction://hlinkpres?slideindex=1&amp;slidetitle=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13030" y="5445336"/>
            <a:ext cx="1264158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17903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iřina\Desktop\FOTKY SCHŮZE\P1090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7040"/>
            <a:ext cx="5040560" cy="60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987232" y="3861048"/>
            <a:ext cx="747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ČRS, z. s., MO Bělá pod Bezdězem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364088" y="6197242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Marek </a:t>
            </a:r>
            <a:r>
              <a:rPr lang="cs-CZ" sz="2000" b="1" dirty="0" err="1"/>
              <a:t>Braslavec</a:t>
            </a:r>
            <a:r>
              <a:rPr lang="cs-CZ" sz="2000" b="1" dirty="0"/>
              <a:t>, 22. 2. 2020</a:t>
            </a:r>
          </a:p>
        </p:txBody>
      </p:sp>
    </p:spTree>
    <p:extLst>
      <p:ext uri="{BB962C8B-B14F-4D97-AF65-F5344CB8AC3E}">
        <p14:creationId xmlns:p14="http://schemas.microsoft.com/office/powerpoint/2010/main" val="10033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5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6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8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7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197" y="1908"/>
            <a:ext cx="4845602" cy="685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0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5077">
        <p:split orient="vert"/>
      </p:transition>
    </mc:Choice>
    <mc:Fallback xmlns="">
      <p:transition spd="slow" advTm="7507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2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9668"/>
            <a:ext cx="4140562" cy="675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87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152" y="79594"/>
            <a:ext cx="4200998" cy="67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30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55840"/>
            <a:ext cx="4129955" cy="67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6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1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4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6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6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1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404664"/>
            <a:ext cx="8136904" cy="1470025"/>
          </a:xfrm>
        </p:spPr>
        <p:txBody>
          <a:bodyPr/>
          <a:lstStyle/>
          <a:p>
            <a:pPr algn="ctr"/>
            <a:r>
              <a:rPr lang="cs-CZ" sz="48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Prezentace účastníků členské schůze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75656" y="2564904"/>
            <a:ext cx="6146910" cy="861420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Prosíme účastníky o zapsání své účasti do prezentační listiny u vchodu </a:t>
            </a:r>
            <a:r>
              <a:rPr lang="cs-CZ" sz="2400" b="1">
                <a:solidFill>
                  <a:srgbClr val="FF0000"/>
                </a:solidFill>
                <a:latin typeface="Book Antiqua" panose="02040602050305030304" pitchFamily="18" charset="0"/>
              </a:rPr>
              <a:t>do sálu</a:t>
            </a:r>
            <a:endParaRPr lang="cs-CZ" sz="24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6228184" y="5447900"/>
            <a:ext cx="205083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20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Děkujeme.</a:t>
            </a:r>
          </a:p>
        </p:txBody>
      </p:sp>
      <p:pic>
        <p:nvPicPr>
          <p:cNvPr id="6" name="Obrázek 5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2" y="4077352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5077">
        <p:split orient="vert"/>
      </p:transition>
    </mc:Choice>
    <mc:Fallback xmlns="">
      <p:transition spd="slow" advTm="7507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5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6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1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7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15" y="65874"/>
            <a:ext cx="4835796" cy="67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9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699792" y="1340411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Děkuji vám za pozornost</a:t>
            </a:r>
          </a:p>
        </p:txBody>
      </p:sp>
    </p:spTree>
    <p:extLst>
      <p:ext uri="{BB962C8B-B14F-4D97-AF65-F5344CB8AC3E}">
        <p14:creationId xmlns:p14="http://schemas.microsoft.com/office/powerpoint/2010/main" val="400740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908720"/>
            <a:ext cx="8797600" cy="58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5256" y="1412776"/>
            <a:ext cx="7851648" cy="4104456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Proškolení z: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effectLst/>
              </a:rPr>
              <a:t>bližších podmínek výkonu rybářského práva na revírech MO, SÚS a ČRS pro rok 2020</a:t>
            </a:r>
            <a: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1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10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Předseda MO: př. Dušan HÝBNER</a:t>
            </a:r>
            <a:b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32840"/>
            <a:ext cx="1460226" cy="1656000"/>
          </a:xfrm>
          <a:prstGeom prst="rect">
            <a:avLst/>
          </a:prstGeom>
        </p:spPr>
      </p:pic>
      <p:pic>
        <p:nvPicPr>
          <p:cNvPr id="9" name="Obrázek 8" descr="crs_logo_800x8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32656"/>
            <a:ext cx="1656000" cy="1656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r="20207"/>
          <a:stretch/>
        </p:blipFill>
        <p:spPr>
          <a:xfrm>
            <a:off x="6948424" y="4600052"/>
            <a:ext cx="1440000" cy="1997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Bez názvu-3ořízlé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4726" y="5013176"/>
            <a:ext cx="1851090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35000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5256" y="1859887"/>
            <a:ext cx="7851648" cy="3720476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Zpráva</a:t>
            </a:r>
            <a:b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referenta mládeže</a:t>
            </a:r>
            <a:b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cs-CZ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1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cs-CZ" sz="10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36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Ref</a:t>
            </a:r>
            <a:r>
              <a:rPr lang="cs-CZ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 mládeže: př. Jakub TOŠOVSKÝ</a:t>
            </a:r>
            <a: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endParaRPr lang="cs-CZ" dirty="0"/>
          </a:p>
        </p:txBody>
      </p:sp>
      <p:pic>
        <p:nvPicPr>
          <p:cNvPr id="10" name="Obrázek 9" descr="Bez názvu-3ořízlé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5334586"/>
            <a:ext cx="1444752" cy="1152000"/>
          </a:xfrm>
          <a:prstGeom prst="rect">
            <a:avLst/>
          </a:prstGeom>
        </p:spPr>
      </p:pic>
      <p:pic>
        <p:nvPicPr>
          <p:cNvPr id="4" name="Obrázek 3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496586"/>
            <a:ext cx="4299091" cy="82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76672"/>
            <a:ext cx="952322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41319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5256" y="1859886"/>
            <a:ext cx="7851648" cy="4089393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b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89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 Ř E S T Á V K A</a:t>
            </a:r>
            <a:br>
              <a:rPr lang="cs-CZ" sz="89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89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10 minut</a:t>
            </a:r>
            <a:r>
              <a:rPr lang="cs-CZ" sz="8900" dirty="0"/>
              <a:t/>
            </a:r>
            <a:br>
              <a:rPr lang="cs-CZ" sz="8900" dirty="0"/>
            </a:br>
            <a:endParaRPr lang="cs-CZ" sz="8900" dirty="0"/>
          </a:p>
        </p:txBody>
      </p:sp>
      <p:pic>
        <p:nvPicPr>
          <p:cNvPr id="10" name="Obrázek 9" descr="Bez názvu-3ořízlé.png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6964" y="5085184"/>
            <a:ext cx="2088232" cy="16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3426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5256" y="1628800"/>
            <a:ext cx="7851648" cy="3720476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marL="72000" algn="ctr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Finanční zpráva o výsledku hospodaření za rok 2019</a:t>
            </a:r>
            <a:r>
              <a:rPr lang="cs-CZ" sz="1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10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27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- účetní uzávěrka za rok 2019</a:t>
            </a:r>
            <a:br>
              <a:rPr lang="cs-CZ" sz="27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27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- projednání a schválení rozpočtu na rok 2020</a:t>
            </a:r>
            <a:br>
              <a:rPr lang="cs-CZ" sz="27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27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27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Pokladník MO: Jaroslav TOŠOVSKÝ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0" name="Obrázek 9" descr="Bez názvu-3ořízlé.png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6964" y="5085184"/>
            <a:ext cx="2088232" cy="16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72225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5256" y="1772817"/>
            <a:ext cx="7851648" cy="2736303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Zahájení členské schůze </a:t>
            </a:r>
            <a:b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4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Přivítání hostů</a:t>
            </a:r>
            <a:br>
              <a:rPr lang="cs-CZ" sz="4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4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Uctění památky zesnulých členů</a:t>
            </a:r>
            <a:endParaRPr lang="cs-CZ" dirty="0"/>
          </a:p>
        </p:txBody>
      </p:sp>
      <p:pic>
        <p:nvPicPr>
          <p:cNvPr id="10" name="Obrázek 9" descr="Bez názvu-3ořízlé.png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6964" y="5085184"/>
            <a:ext cx="2088232" cy="16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90118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588108"/>
              </p:ext>
            </p:extLst>
          </p:nvPr>
        </p:nvGraphicFramePr>
        <p:xfrm>
          <a:off x="382056" y="2204864"/>
          <a:ext cx="8294400" cy="4206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7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47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dirty="0">
                          <a:solidFill>
                            <a:srgbClr val="FFC000"/>
                          </a:solidFill>
                          <a:effectLst/>
                        </a:rPr>
                        <a:t>Ryby nákup včetně dopravy</a:t>
                      </a:r>
                      <a:endParaRPr lang="cs-CZ" sz="11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i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Kapr</a:t>
                      </a:r>
                      <a:endParaRPr lang="cs-CZ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107 245,-</a:t>
                      </a:r>
                      <a:r>
                        <a:rPr lang="cs-C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Kč</a:t>
                      </a:r>
                      <a:endParaRPr lang="cs-CZ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dirty="0">
                          <a:effectLst/>
                          <a:latin typeface="+mn-lt"/>
                          <a:ea typeface="+mn-ea"/>
                          <a:cs typeface="+mn-cs"/>
                        </a:rPr>
                        <a:t>Amur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13 340,-</a:t>
                      </a:r>
                      <a:r>
                        <a:rPr lang="cs-C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Kč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dirty="0">
                          <a:effectLst/>
                          <a:latin typeface="+mn-lt"/>
                          <a:ea typeface="+mn-ea"/>
                          <a:cs typeface="+mn-cs"/>
                        </a:rPr>
                        <a:t>Štika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cs-CZ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20 200,-</a:t>
                      </a:r>
                      <a:r>
                        <a:rPr lang="cs-C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Kč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>
                          <a:effectLst/>
                          <a:latin typeface="+mn-lt"/>
                          <a:ea typeface="+mn-ea"/>
                          <a:cs typeface="+mn-cs"/>
                        </a:rPr>
                        <a:t>Lín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cs-CZ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16 152,-</a:t>
                      </a:r>
                      <a:r>
                        <a:rPr lang="cs-C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Kč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+mn-ea"/>
                          <a:cs typeface="+mn-cs"/>
                        </a:rPr>
                        <a:t>Pstruh</a:t>
                      </a:r>
                      <a:r>
                        <a:rPr lang="cs-CZ" sz="24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obecný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13 764,-</a:t>
                      </a:r>
                      <a:r>
                        <a:rPr lang="cs-C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Kč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+mn-ea"/>
                          <a:cs typeface="+mn-cs"/>
                        </a:rPr>
                        <a:t>Pstruh duhový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cs-CZ" sz="2400" b="1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9</a:t>
                      </a:r>
                      <a:r>
                        <a:rPr lang="cs-CZ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200,-</a:t>
                      </a:r>
                      <a:r>
                        <a:rPr lang="cs-C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Kč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CELKEM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179 901,- Kč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>
                          <a:effectLst/>
                          <a:latin typeface="+mn-lt"/>
                          <a:ea typeface="+mn-ea"/>
                          <a:cs typeface="+mn-cs"/>
                        </a:rPr>
                        <a:t>Candát</a:t>
                      </a:r>
                      <a:endParaRPr lang="cs-CZ" sz="2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cs-CZ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34 615,- Kč</a:t>
                      </a:r>
                      <a:r>
                        <a:rPr lang="cs-CZ" sz="2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Nasazen 2019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       Uhrazen 2020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20519" y="1556792"/>
            <a:ext cx="83529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Výdaje</a:t>
            </a:r>
            <a:endParaRPr kumimoji="0" lang="cs-CZ" altLang="cs-CZ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6" name="Obrázek 25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96" y="5949280"/>
            <a:ext cx="756000" cy="5921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294400" cy="144016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72172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958582"/>
              </p:ext>
            </p:extLst>
          </p:nvPr>
        </p:nvGraphicFramePr>
        <p:xfrm>
          <a:off x="382056" y="2204864"/>
          <a:ext cx="8294400" cy="26990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7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47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dirty="0">
                          <a:solidFill>
                            <a:srgbClr val="FFC000"/>
                          </a:solidFill>
                          <a:effectLst/>
                        </a:rPr>
                        <a:t>Materiál</a:t>
                      </a:r>
                      <a:r>
                        <a:rPr lang="cs-CZ" sz="2600" baseline="0" dirty="0">
                          <a:solidFill>
                            <a:srgbClr val="FFC000"/>
                          </a:solidFill>
                          <a:effectLst/>
                        </a:rPr>
                        <a:t> - nákup</a:t>
                      </a:r>
                      <a:endParaRPr lang="cs-CZ" sz="11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i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Pivní</a:t>
                      </a:r>
                      <a:r>
                        <a:rPr lang="cs-CZ" sz="2600" i="1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set</a:t>
                      </a:r>
                      <a:endParaRPr lang="cs-CZ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Zabezpečení akcí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dirty="0">
                          <a:effectLst/>
                          <a:latin typeface="+mn-lt"/>
                          <a:ea typeface="+mn-ea"/>
                          <a:cs typeface="+mn-cs"/>
                        </a:rPr>
                        <a:t>Plynová</a:t>
                      </a:r>
                      <a:r>
                        <a:rPr lang="cs-CZ" sz="26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stolička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Zabezpečení akcí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dirty="0">
                          <a:effectLst/>
                          <a:latin typeface="+mn-lt"/>
                          <a:ea typeface="+mn-ea"/>
                          <a:cs typeface="+mn-cs"/>
                        </a:rPr>
                        <a:t>Aku</a:t>
                      </a:r>
                      <a:r>
                        <a:rPr lang="cs-CZ" sz="26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– řetězová pila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Brigády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>
                          <a:effectLst/>
                          <a:latin typeface="+mn-lt"/>
                          <a:ea typeface="+mn-ea"/>
                          <a:cs typeface="+mn-cs"/>
                        </a:rPr>
                        <a:t>Notebook atd.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Zabezpečení</a:t>
                      </a:r>
                      <a:r>
                        <a:rPr lang="cs-CZ" sz="2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kancelářské práce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CELKEM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43 870,- </a:t>
                      </a:r>
                      <a:r>
                        <a:rPr lang="cs-CZ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Kč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9778" y="1628800"/>
            <a:ext cx="83529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Výdaje</a:t>
            </a:r>
            <a:endParaRPr kumimoji="0" lang="cs-CZ" altLang="cs-CZ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294400" cy="144016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7093"/>
              </p:ext>
            </p:extLst>
          </p:nvPr>
        </p:nvGraphicFramePr>
        <p:xfrm>
          <a:off x="395536" y="5253952"/>
          <a:ext cx="8294400" cy="911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7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47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dirty="0">
                          <a:solidFill>
                            <a:srgbClr val="FFC000"/>
                          </a:solidFill>
                          <a:effectLst/>
                        </a:rPr>
                        <a:t>Krmení </a:t>
                      </a:r>
                      <a:r>
                        <a:rPr lang="cs-CZ" sz="2600" baseline="0" dirty="0">
                          <a:solidFill>
                            <a:srgbClr val="FFC000"/>
                          </a:solidFill>
                          <a:effectLst/>
                        </a:rPr>
                        <a:t>- nákup</a:t>
                      </a:r>
                      <a:endParaRPr lang="cs-CZ" sz="11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i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Obilí pro zakrmování</a:t>
                      </a:r>
                      <a:endParaRPr lang="cs-CZ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18</a:t>
                      </a:r>
                      <a:r>
                        <a:rPr lang="cs-CZ" sz="24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480,-</a:t>
                      </a:r>
                      <a:r>
                        <a:rPr lang="cs-CZ" sz="2400" b="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Kč</a:t>
                      </a:r>
                      <a:endParaRPr lang="cs-CZ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6" name="Obrázek 25">
            <a:hlinkClick r:id="rId4" action="ppaction://hlinkpres?slideindex=1&amp;slidetitle=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96" y="5949280"/>
            <a:ext cx="756000" cy="59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13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618802"/>
              </p:ext>
            </p:extLst>
          </p:nvPr>
        </p:nvGraphicFramePr>
        <p:xfrm>
          <a:off x="382056" y="2398384"/>
          <a:ext cx="8294400" cy="1822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7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47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dirty="0">
                          <a:solidFill>
                            <a:srgbClr val="FFC000"/>
                          </a:solidFill>
                          <a:effectLst/>
                        </a:rPr>
                        <a:t>Příspěvek do fondu „N</a:t>
                      </a:r>
                      <a:r>
                        <a:rPr lang="cs-CZ" sz="2600" baseline="0" dirty="0">
                          <a:solidFill>
                            <a:srgbClr val="FFC000"/>
                          </a:solidFill>
                          <a:effectLst/>
                        </a:rPr>
                        <a:t>ákup vodních ploch“</a:t>
                      </a:r>
                      <a:endParaRPr lang="cs-CZ" sz="11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i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Dar</a:t>
                      </a:r>
                      <a:endParaRPr lang="cs-CZ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cs-CZ" sz="24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10 000,-</a:t>
                      </a:r>
                      <a:r>
                        <a:rPr lang="cs-CZ" sz="2400" b="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Kč</a:t>
                      </a:r>
                      <a:endParaRPr lang="cs-CZ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dirty="0">
                          <a:effectLst/>
                          <a:latin typeface="+mn-lt"/>
                          <a:ea typeface="+mn-ea"/>
                          <a:cs typeface="+mn-cs"/>
                        </a:rPr>
                        <a:t>Odvod</a:t>
                      </a:r>
                      <a:r>
                        <a:rPr lang="cs-CZ" sz="26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za čl. zn. - </a:t>
                      </a:r>
                      <a:r>
                        <a:rPr lang="cs-CZ" sz="20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Dospělých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cs-CZ" sz="24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16 950,-</a:t>
                      </a:r>
                      <a:r>
                        <a:rPr lang="cs-CZ" sz="2400" b="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Kč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CELKEM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4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26 950,- Kč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9778" y="1444134"/>
            <a:ext cx="83529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4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Výdaje</a:t>
            </a:r>
            <a:endParaRPr kumimoji="0" lang="cs-CZ" altLang="cs-CZ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294400" cy="144016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881132"/>
              </p:ext>
            </p:extLst>
          </p:nvPr>
        </p:nvGraphicFramePr>
        <p:xfrm>
          <a:off x="395536" y="4593804"/>
          <a:ext cx="8294400" cy="1822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7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47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dirty="0">
                          <a:solidFill>
                            <a:srgbClr val="FFC000"/>
                          </a:solidFill>
                          <a:effectLst/>
                        </a:rPr>
                        <a:t>Náklady na akce pořádané MO</a:t>
                      </a:r>
                      <a:endParaRPr lang="cs-CZ" sz="11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i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cs-CZ" sz="2600" i="1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prostředků MO</a:t>
                      </a:r>
                      <a:endParaRPr lang="cs-CZ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55</a:t>
                      </a:r>
                      <a:r>
                        <a:rPr lang="cs-CZ" sz="24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584,-</a:t>
                      </a:r>
                      <a:r>
                        <a:rPr lang="cs-CZ" sz="2400" b="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Kč</a:t>
                      </a:r>
                      <a:endParaRPr lang="cs-CZ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i="1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Sponzoři</a:t>
                      </a:r>
                      <a:endParaRPr lang="cs-CZ" sz="2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cs-CZ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r>
                        <a:rPr lang="cs-CZ" sz="24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000,-</a:t>
                      </a:r>
                      <a:r>
                        <a:rPr lang="cs-CZ" sz="2400" b="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Kč</a:t>
                      </a:r>
                      <a:endParaRPr lang="cs-CZ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CELKEM</a:t>
                      </a:r>
                      <a:endParaRPr lang="cs-CZ" sz="2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cs-CZ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97 584,- Kč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6" name="Obrázek 25">
            <a:hlinkClick r:id="rId4" action="ppaction://hlinkpres?slideindex=1&amp;slidetitle=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96" y="5949280"/>
            <a:ext cx="756000" cy="59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06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294400" cy="17280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sp>
        <p:nvSpPr>
          <p:cNvPr id="2" name="TextovéPole 1"/>
          <p:cNvSpPr txBox="1"/>
          <p:nvPr/>
        </p:nvSpPr>
        <p:spPr>
          <a:xfrm>
            <a:off x="977412" y="2463332"/>
            <a:ext cx="7056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Příjmy finančních prostředků naší organizace Bělá pod Bezdězem</a:t>
            </a:r>
          </a:p>
          <a:p>
            <a:pPr algn="ctr"/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 rok 2019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860" y="4797152"/>
            <a:ext cx="225226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44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294400" cy="14400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091281"/>
              </p:ext>
            </p:extLst>
          </p:nvPr>
        </p:nvGraphicFramePr>
        <p:xfrm>
          <a:off x="346108" y="2348880"/>
          <a:ext cx="8349920" cy="16185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377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121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5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Příjmy</a:t>
                      </a:r>
                      <a:r>
                        <a:rPr lang="cs-CZ" sz="2600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z členských známek</a:t>
                      </a:r>
                      <a:endParaRPr lang="cs-CZ" sz="2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88 820,-</a:t>
                      </a:r>
                      <a:r>
                        <a:rPr lang="cs-CZ" sz="26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Kč</a:t>
                      </a:r>
                      <a:endParaRPr lang="cs-CZ" sz="2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5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dirty="0">
                          <a:effectLst/>
                          <a:latin typeface="+mn-lt"/>
                          <a:ea typeface="+mn-ea"/>
                          <a:cs typeface="+mn-cs"/>
                        </a:rPr>
                        <a:t>Příjmy z brigád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b="1" dirty="0">
                          <a:effectLst/>
                          <a:latin typeface="+mn-lt"/>
                        </a:rPr>
                        <a:t>171 800,-</a:t>
                      </a:r>
                      <a:r>
                        <a:rPr lang="cs-CZ" sz="2600" b="0" dirty="0">
                          <a:effectLst/>
                          <a:latin typeface="+mn-lt"/>
                        </a:rPr>
                        <a:t> Kč</a:t>
                      </a:r>
                      <a:endParaRPr lang="cs-CZ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71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Příjmy</a:t>
                      </a:r>
                      <a:r>
                        <a:rPr lang="cs-CZ" sz="26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z akcí pořádaných MO</a:t>
                      </a:r>
                      <a:endParaRPr lang="cs-CZ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600" b="1" dirty="0">
                          <a:effectLst/>
                          <a:latin typeface="+mn-lt"/>
                        </a:rPr>
                        <a:t>  45 235,-</a:t>
                      </a:r>
                      <a:r>
                        <a:rPr lang="cs-CZ" sz="2600" dirty="0">
                          <a:effectLst/>
                          <a:latin typeface="+mn-lt"/>
                        </a:rPr>
                        <a:t> Kč</a:t>
                      </a:r>
                      <a:endParaRPr lang="cs-CZ" sz="2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1700808"/>
            <a:ext cx="23042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3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PŘÍJMY</a:t>
            </a:r>
            <a:endParaRPr kumimoji="0" lang="cs-CZ" altLang="cs-CZ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054" y="6021352"/>
            <a:ext cx="735434" cy="576000"/>
          </a:xfrm>
          <a:prstGeom prst="rect">
            <a:avLst/>
          </a:prstGeom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443749"/>
              </p:ext>
            </p:extLst>
          </p:nvPr>
        </p:nvGraphicFramePr>
        <p:xfrm>
          <a:off x="323528" y="4941168"/>
          <a:ext cx="8349920" cy="9700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377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121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5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Příjmy</a:t>
                      </a:r>
                      <a:r>
                        <a:rPr lang="cs-CZ" sz="2600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z </a:t>
                      </a:r>
                      <a:r>
                        <a:rPr lang="cs-CZ" sz="2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dotací MÚ</a:t>
                      </a:r>
                      <a:r>
                        <a:rPr lang="cs-CZ" sz="18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(společná činnost)</a:t>
                      </a:r>
                      <a:endParaRPr lang="cs-CZ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30 000,-</a:t>
                      </a:r>
                      <a:r>
                        <a:rPr lang="cs-CZ" sz="2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Kč</a:t>
                      </a:r>
                      <a:endParaRPr lang="cs-CZ" sz="2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5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+mn-ea"/>
                          <a:cs typeface="+mn-cs"/>
                        </a:rPr>
                        <a:t>Příjmy z dotací KÚ   </a:t>
                      </a:r>
                      <a:r>
                        <a:rPr lang="cs-CZ" sz="18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(pohár předsedy SÚS)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30 000,-</a:t>
                      </a:r>
                      <a:r>
                        <a:rPr lang="cs-CZ" sz="26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Kč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51520" y="4212377"/>
            <a:ext cx="23042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3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DOTACE</a:t>
            </a:r>
            <a:endParaRPr kumimoji="0" lang="cs-CZ" altLang="cs-CZ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892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294400" cy="14400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1700808"/>
            <a:ext cx="360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3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PŘÍJMY SPONZOŘI</a:t>
            </a:r>
            <a:endParaRPr kumimoji="0" lang="cs-CZ" altLang="cs-CZ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054" y="6021352"/>
            <a:ext cx="735434" cy="576000"/>
          </a:xfrm>
          <a:prstGeom prst="rect">
            <a:avLst/>
          </a:prstGeom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584932"/>
              </p:ext>
            </p:extLst>
          </p:nvPr>
        </p:nvGraphicFramePr>
        <p:xfrm>
          <a:off x="323528" y="2708920"/>
          <a:ext cx="8349920" cy="13963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377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121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5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Fa. ATMOS, Jaroslav CANKAŘ a Syn</a:t>
                      </a:r>
                      <a:r>
                        <a:rPr lang="cs-CZ" sz="2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40 000,-</a:t>
                      </a:r>
                      <a:r>
                        <a:rPr lang="cs-CZ" sz="2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Kč</a:t>
                      </a:r>
                      <a:endParaRPr lang="cs-CZ" sz="2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5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dirty="0">
                          <a:effectLst/>
                          <a:latin typeface="+mn-lt"/>
                          <a:ea typeface="+mn-ea"/>
                          <a:cs typeface="+mn-cs"/>
                        </a:rPr>
                        <a:t>Odbory</a:t>
                      </a:r>
                      <a:r>
                        <a:rPr lang="cs-CZ" sz="26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KOVO </a:t>
                      </a:r>
                      <a:r>
                        <a:rPr lang="cs-CZ" sz="2600" baseline="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Tiberína</a:t>
                      </a:r>
                      <a:r>
                        <a:rPr lang="cs-CZ" sz="26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, na akce pro děti v roce 2019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b="1" baseline="0" dirty="0">
                          <a:effectLst/>
                          <a:latin typeface="+mn-lt"/>
                        </a:rPr>
                        <a:t>   </a:t>
                      </a:r>
                      <a:r>
                        <a:rPr lang="cs-CZ" sz="2600" b="1" dirty="0">
                          <a:effectLst/>
                          <a:latin typeface="+mn-lt"/>
                        </a:rPr>
                        <a:t>2 000,-</a:t>
                      </a:r>
                      <a:r>
                        <a:rPr lang="cs-CZ" sz="2600" b="0" dirty="0">
                          <a:effectLst/>
                          <a:latin typeface="+mn-lt"/>
                        </a:rPr>
                        <a:t> Kč</a:t>
                      </a:r>
                      <a:endParaRPr lang="cs-CZ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1081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294400" cy="14400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19" y="1700808"/>
            <a:ext cx="83452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cs-CZ" altLang="cs-CZ" sz="3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tav</a:t>
            </a:r>
            <a:r>
              <a:rPr kumimoji="0" lang="cs-CZ" altLang="cs-CZ" sz="3200" b="1" i="0" u="sng" strike="noStrike" cap="none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finančních prostředků k 31. 12.  2019</a:t>
            </a:r>
            <a:endParaRPr kumimoji="0" lang="cs-CZ" altLang="cs-CZ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054" y="6021352"/>
            <a:ext cx="735434" cy="576000"/>
          </a:xfrm>
          <a:prstGeom prst="rect">
            <a:avLst/>
          </a:prstGeom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01998"/>
              </p:ext>
            </p:extLst>
          </p:nvPr>
        </p:nvGraphicFramePr>
        <p:xfrm>
          <a:off x="323528" y="2708920"/>
          <a:ext cx="8349920" cy="1455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377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121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5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Běžný účet u ČSOB</a:t>
                      </a:r>
                      <a:r>
                        <a:rPr lang="cs-CZ" sz="2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611 862</a:t>
                      </a:r>
                      <a:r>
                        <a:rPr lang="cs-CZ" sz="2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,-</a:t>
                      </a:r>
                      <a:r>
                        <a:rPr lang="cs-CZ" sz="2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Kč</a:t>
                      </a:r>
                      <a:endParaRPr lang="cs-CZ" sz="2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5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dirty="0">
                          <a:effectLst/>
                          <a:latin typeface="+mn-lt"/>
                          <a:ea typeface="+mn-ea"/>
                          <a:cs typeface="+mn-cs"/>
                        </a:rPr>
                        <a:t>Pokladna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b="1" baseline="0" dirty="0">
                          <a:effectLst/>
                          <a:latin typeface="+mn-lt"/>
                        </a:rPr>
                        <a:t>         </a:t>
                      </a:r>
                      <a:r>
                        <a:rPr lang="cs-CZ" sz="2600" b="1" dirty="0">
                          <a:effectLst/>
                          <a:latin typeface="+mn-lt"/>
                        </a:rPr>
                        <a:t>2 916,-</a:t>
                      </a:r>
                      <a:r>
                        <a:rPr lang="cs-CZ" sz="2600" b="0" dirty="0">
                          <a:effectLst/>
                          <a:latin typeface="+mn-lt"/>
                        </a:rPr>
                        <a:t> Kč</a:t>
                      </a:r>
                      <a:endParaRPr lang="cs-CZ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5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Nárůst finančních prostředků 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6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+ 62 920,50 Kč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2218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5256" y="932660"/>
            <a:ext cx="7851648" cy="3720476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6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Zpráva Dozorčí komise</a:t>
            </a:r>
            <a:r>
              <a:rPr lang="cs-CZ" sz="49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49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49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ČRS, </a:t>
            </a:r>
            <a:r>
              <a:rPr lang="cs-CZ" sz="49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z.s</a:t>
            </a:r>
            <a:r>
              <a:rPr lang="cs-CZ" sz="49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., místní organizace</a:t>
            </a:r>
            <a:br>
              <a:rPr lang="cs-CZ" sz="49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49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Bělá pod Bezdězem</a:t>
            </a:r>
            <a:br>
              <a:rPr lang="cs-CZ" sz="49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49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za rok 2019</a:t>
            </a:r>
            <a: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Předseda DK: Michael ŠILINGER</a:t>
            </a:r>
            <a:endParaRPr lang="cs-CZ" dirty="0"/>
          </a:p>
        </p:txBody>
      </p:sp>
      <p:pic>
        <p:nvPicPr>
          <p:cNvPr id="10" name="Obrázek 9" descr="Bez názvu-3ořízlé.png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6964" y="5148284"/>
            <a:ext cx="2088232" cy="16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00821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22030" y="2213631"/>
            <a:ext cx="8229600" cy="2151473"/>
          </a:xfrm>
        </p:spPr>
        <p:txBody>
          <a:bodyPr>
            <a:normAutofit fontScale="90000"/>
          </a:bodyPr>
          <a:lstStyle/>
          <a:p>
            <a:pPr algn="ctr"/>
            <a:r>
              <a:rPr lang="cs-CZ" cap="none" dirty="0"/>
              <a:t>Složení dozorčí komise ČRS, </a:t>
            </a:r>
            <a:r>
              <a:rPr lang="cs-CZ" cap="none" dirty="0" err="1"/>
              <a:t>z.s</a:t>
            </a:r>
            <a:r>
              <a:rPr lang="cs-CZ" cap="none" dirty="0"/>
              <a:t>., místní organizace</a:t>
            </a:r>
            <a:br>
              <a:rPr lang="cs-CZ" cap="none" dirty="0"/>
            </a:br>
            <a:r>
              <a:rPr lang="cs-CZ" cap="none" dirty="0"/>
              <a:t>Bělá pod Bezdězem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4509120"/>
            <a:ext cx="7848872" cy="230425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dirty="0"/>
              <a:t>	Předseda :	ŠILINGER Michael st.</a:t>
            </a:r>
          </a:p>
          <a:p>
            <a:pPr algn="l"/>
            <a:endParaRPr lang="cs-CZ" dirty="0"/>
          </a:p>
          <a:p>
            <a:pPr algn="l"/>
            <a:r>
              <a:rPr lang="cs-CZ" dirty="0"/>
              <a:t>	Členové:	LAMMEL Karel</a:t>
            </a:r>
          </a:p>
          <a:p>
            <a:pPr algn="l"/>
            <a:r>
              <a:rPr lang="cs-CZ" dirty="0"/>
              <a:t>			BERGMANN Petr</a:t>
            </a:r>
          </a:p>
          <a:p>
            <a:pPr algn="l"/>
            <a:r>
              <a:rPr lang="cs-CZ" dirty="0"/>
              <a:t>			ĎURIANČIK Jiří</a:t>
            </a:r>
          </a:p>
          <a:p>
            <a:pPr algn="l"/>
            <a:r>
              <a:rPr lang="cs-CZ" dirty="0"/>
              <a:t>			</a:t>
            </a:r>
          </a:p>
          <a:p>
            <a:pPr algn="l"/>
            <a:endParaRPr lang="cs-CZ" dirty="0"/>
          </a:p>
        </p:txBody>
      </p:sp>
      <p:pic>
        <p:nvPicPr>
          <p:cNvPr id="4" name="Obrázek 3" descr="Logo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47739" y="332656"/>
            <a:ext cx="7848000" cy="163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8157774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204864"/>
            <a:ext cx="8676456" cy="4409904"/>
          </a:xfrm>
        </p:spPr>
        <p:txBody>
          <a:bodyPr anchor="ctr">
            <a:noAutofit/>
          </a:bodyPr>
          <a:lstStyle/>
          <a:p>
            <a:pPr algn="ctr"/>
            <a:r>
              <a:rPr lang="cs-CZ" sz="4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HLAVNÍ ÚKOLY A ČINNOST </a:t>
            </a:r>
            <a:br>
              <a:rPr lang="cs-CZ" sz="4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cs-CZ" sz="4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DOZORČÍ KOMISE</a:t>
            </a:r>
            <a:br>
              <a:rPr lang="cs-CZ" sz="4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cs-CZ" sz="4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ČRS, z.s., </a:t>
            </a:r>
            <a:br>
              <a:rPr lang="cs-CZ" sz="4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cs-CZ" sz="4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MO Bělá pod Bezdězem</a:t>
            </a:r>
            <a:br>
              <a:rPr lang="cs-CZ" sz="4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cs-CZ" sz="4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 roce 2019</a:t>
            </a:r>
            <a:endParaRPr lang="cs-CZ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ázek 5" descr="Logo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47739" y="332656"/>
            <a:ext cx="7848000" cy="163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162706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Bez názvu-3ořízlé.png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6964" y="5148284"/>
            <a:ext cx="2088232" cy="1665092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 bwMode="auto">
          <a:xfrm>
            <a:off x="215496" y="620688"/>
            <a:ext cx="853200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Schválení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programu členské schůze MO ČRS, z.s.,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Bělá pod Bezdězem</a:t>
            </a:r>
            <a:endParaRPr lang="cs-CZ" sz="1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endParaRPr lang="cs-CZ" sz="18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cs-CZ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Předseda MO: př. Dušan HÝBNER</a:t>
            </a:r>
          </a:p>
          <a:p>
            <a:pPr algn="ctr" fontAlgn="auto">
              <a:spcAft>
                <a:spcPts val="0"/>
              </a:spcAft>
              <a:defRPr/>
            </a:pPr>
            <a:endParaRPr lang="cs-CZ" sz="28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algn="l" fontAlgn="auto">
              <a:spcAft>
                <a:spcPts val="0"/>
              </a:spcAft>
              <a:defRPr/>
            </a:pPr>
            <a:endParaRPr lang="cs-CZ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742236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46856" y="1412776"/>
            <a:ext cx="8229600" cy="3229056"/>
          </a:xfrm>
        </p:spPr>
        <p:txBody>
          <a:bodyPr anchor="ctr">
            <a:norm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Činnost DK při kontrole zarybňování</a:t>
            </a:r>
          </a:p>
        </p:txBody>
      </p:sp>
      <p:pic>
        <p:nvPicPr>
          <p:cNvPr id="4" name="Obrázek 3" descr="Logo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47739" y="332656"/>
            <a:ext cx="7848000" cy="163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6" y="3160543"/>
            <a:ext cx="2016000" cy="3580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488" y="3140972"/>
            <a:ext cx="2016000" cy="3580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804704"/>
            <a:ext cx="3312000" cy="186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33500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22030" y="3116492"/>
            <a:ext cx="8229600" cy="1608652"/>
          </a:xfrm>
        </p:spPr>
        <p:txBody>
          <a:bodyPr anchor="t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Zhodnocení jednotlivých kontrol</a:t>
            </a:r>
          </a:p>
        </p:txBody>
      </p:sp>
      <p:pic>
        <p:nvPicPr>
          <p:cNvPr id="6" name="Obrázek 5" descr="Logo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47739" y="332656"/>
            <a:ext cx="7848000" cy="163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29493158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5536" y="2471712"/>
            <a:ext cx="8352928" cy="3405560"/>
          </a:xfrm>
        </p:spPr>
        <p:txBody>
          <a:bodyPr>
            <a:normAutofit/>
          </a:bodyPr>
          <a:lstStyle/>
          <a:p>
            <a:pPr lvl="0" algn="l"/>
            <a:r>
              <a:rPr lang="cs-CZ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ZARYBŇOVÁNÍ REVÍRŮ</a:t>
            </a:r>
          </a:p>
          <a:p>
            <a:pPr lvl="0" algn="l"/>
            <a:endParaRPr lang="cs-CZ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cs-CZ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KONTROLA FINANČNÍCH PROSTŘEDKŮ</a:t>
            </a:r>
          </a:p>
          <a:p>
            <a:pPr lvl="0" algn="l"/>
            <a:endParaRPr lang="cs-CZ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cs-CZ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KONTROLA VYNAKLÁDÁNÍ FINANČNÍCH PROSTŘEDKŮ</a:t>
            </a:r>
          </a:p>
          <a:p>
            <a:pPr lvl="0" algn="l"/>
            <a:endParaRPr lang="cs-CZ" dirty="0"/>
          </a:p>
        </p:txBody>
      </p:sp>
      <p:pic>
        <p:nvPicPr>
          <p:cNvPr id="6" name="Obrázek 5" descr="Logo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47739" y="281832"/>
            <a:ext cx="7848000" cy="163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23227950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704" y="2996952"/>
            <a:ext cx="8640960" cy="1296144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ŘEŠENÍ PŘESTUPK</a:t>
            </a:r>
            <a:r>
              <a:rPr lang="cs-CZ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Ů</a:t>
            </a:r>
            <a:endParaRPr lang="cs-CZ" sz="6000" dirty="0">
              <a:solidFill>
                <a:schemeClr val="bg1"/>
              </a:solidFill>
            </a:endParaRPr>
          </a:p>
          <a:p>
            <a:endParaRPr lang="cs-CZ" sz="3600" dirty="0"/>
          </a:p>
        </p:txBody>
      </p:sp>
      <p:pic>
        <p:nvPicPr>
          <p:cNvPr id="7" name="Obrázek 6" descr="paragraf (1)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8344" y="5517232"/>
            <a:ext cx="1070170" cy="1015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ázek 3" descr="Logo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47739" y="281832"/>
            <a:ext cx="7848000" cy="163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5059183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7504" y="2132856"/>
            <a:ext cx="8928992" cy="136815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Zhodnocení</a:t>
            </a:r>
            <a:br>
              <a:rPr lang="cs-CZ" sz="4400" dirty="0">
                <a:solidFill>
                  <a:schemeClr val="bg1"/>
                </a:solidFill>
              </a:rPr>
            </a:br>
            <a:r>
              <a:rPr lang="cs-CZ" sz="4400" dirty="0">
                <a:solidFill>
                  <a:schemeClr val="bg1"/>
                </a:solidFill>
              </a:rPr>
              <a:t>práce výboru MO</a:t>
            </a:r>
            <a:br>
              <a:rPr lang="cs-CZ" sz="4400" dirty="0">
                <a:solidFill>
                  <a:schemeClr val="bg1"/>
                </a:solidFill>
              </a:rPr>
            </a:br>
            <a:r>
              <a:rPr lang="cs-CZ" sz="4400" dirty="0">
                <a:solidFill>
                  <a:schemeClr val="bg1"/>
                </a:solidFill>
              </a:rPr>
              <a:t/>
            </a:r>
            <a:br>
              <a:rPr lang="cs-CZ" sz="4400" dirty="0">
                <a:solidFill>
                  <a:schemeClr val="bg1"/>
                </a:solidFill>
              </a:rPr>
            </a:br>
            <a:endParaRPr lang="cs-CZ" sz="4400" dirty="0">
              <a:solidFill>
                <a:schemeClr val="bg1"/>
              </a:solidFill>
            </a:endParaRPr>
          </a:p>
        </p:txBody>
      </p:sp>
      <p:pic>
        <p:nvPicPr>
          <p:cNvPr id="6" name="Obrázek 5" descr="Logo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47739" y="332656"/>
            <a:ext cx="7848000" cy="163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28" y="3956172"/>
            <a:ext cx="3420000" cy="2281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40" y="3956172"/>
            <a:ext cx="3420000" cy="2281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1799965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6939" y="2348880"/>
            <a:ext cx="8229600" cy="3672408"/>
          </a:xfrm>
        </p:spPr>
        <p:txBody>
          <a:bodyPr anchor="t">
            <a:normAutofit/>
          </a:bodyPr>
          <a:lstStyle/>
          <a:p>
            <a:pPr algn="ctr"/>
            <a:r>
              <a:rPr lang="cs-CZ" sz="4400" cap="none" dirty="0">
                <a:solidFill>
                  <a:schemeClr val="bg1"/>
                </a:solidFill>
              </a:rPr>
              <a:t>Zhodnocení nakládání s majetkem organizace</a:t>
            </a:r>
            <a:br>
              <a:rPr lang="cs-CZ" sz="4400" cap="none" dirty="0">
                <a:solidFill>
                  <a:schemeClr val="bg1"/>
                </a:solidFill>
              </a:rPr>
            </a:br>
            <a:r>
              <a:rPr lang="cs-CZ" sz="4400" cap="none" dirty="0">
                <a:solidFill>
                  <a:schemeClr val="bg1"/>
                </a:solidFill>
              </a:rPr>
              <a:t/>
            </a:r>
            <a:br>
              <a:rPr lang="cs-CZ" sz="4400" cap="none" dirty="0">
                <a:solidFill>
                  <a:schemeClr val="bg1"/>
                </a:solidFill>
              </a:rPr>
            </a:br>
            <a:r>
              <a:rPr lang="cs-CZ" sz="3200" cap="none" dirty="0">
                <a:solidFill>
                  <a:schemeClr val="bg1"/>
                </a:solidFill>
              </a:rPr>
              <a:t>Inventarizace majetku organizace</a:t>
            </a:r>
          </a:p>
        </p:txBody>
      </p:sp>
      <p:pic>
        <p:nvPicPr>
          <p:cNvPr id="6" name="Obrázek 5" descr="Logo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47739" y="332656"/>
            <a:ext cx="7848000" cy="163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5024630"/>
            <a:ext cx="1548000" cy="15803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8553565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2" y="2492896"/>
            <a:ext cx="8784976" cy="417646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sz="3000" dirty="0"/>
              <a:t>	</a:t>
            </a:r>
            <a:r>
              <a:rPr lang="cs-CZ" dirty="0"/>
              <a:t>Fyzickou inventarizaci a kontrolu majetku ve vlastnictví MO, včetně závazků provedla komise ve složení </a:t>
            </a:r>
          </a:p>
          <a:p>
            <a:pPr algn="just"/>
            <a:r>
              <a:rPr lang="cs-CZ" dirty="0">
                <a:solidFill>
                  <a:schemeClr val="bg1"/>
                </a:solidFill>
              </a:rPr>
              <a:t>Předseda komise:	</a:t>
            </a:r>
            <a:r>
              <a:rPr lang="cs-CZ" b="1" dirty="0">
                <a:solidFill>
                  <a:schemeClr val="bg1"/>
                </a:solidFill>
              </a:rPr>
              <a:t>př. BRASLAVEC Marek</a:t>
            </a:r>
            <a:endParaRPr lang="cs-CZ" dirty="0">
              <a:solidFill>
                <a:schemeClr val="bg1"/>
              </a:solidFill>
            </a:endParaRPr>
          </a:p>
          <a:p>
            <a:pPr algn="just"/>
            <a:r>
              <a:rPr lang="cs-CZ" b="1" dirty="0">
                <a:solidFill>
                  <a:schemeClr val="bg1"/>
                </a:solidFill>
              </a:rPr>
              <a:t>			</a:t>
            </a:r>
          </a:p>
          <a:p>
            <a:pPr algn="just"/>
            <a:r>
              <a:rPr lang="cs-CZ" dirty="0">
                <a:solidFill>
                  <a:schemeClr val="bg1"/>
                </a:solidFill>
              </a:rPr>
              <a:t>Členové:		</a:t>
            </a:r>
            <a:r>
              <a:rPr lang="cs-CZ" b="1" dirty="0">
                <a:solidFill>
                  <a:schemeClr val="bg1"/>
                </a:solidFill>
              </a:rPr>
              <a:t>př. TOŠOVSKÝ Jaroslav</a:t>
            </a:r>
          </a:p>
          <a:p>
            <a:pPr algn="just"/>
            <a:r>
              <a:rPr lang="cs-CZ" b="1" dirty="0">
                <a:solidFill>
                  <a:schemeClr val="bg1"/>
                </a:solidFill>
              </a:rPr>
              <a:t>			př. LOPUŠAN David</a:t>
            </a:r>
          </a:p>
          <a:p>
            <a:pPr algn="just"/>
            <a:r>
              <a:rPr lang="cs-CZ" b="1" dirty="0">
                <a:solidFill>
                  <a:schemeClr val="bg1"/>
                </a:solidFill>
              </a:rPr>
              <a:t>			př. ŠILINGER Michael</a:t>
            </a:r>
          </a:p>
          <a:p>
            <a:pPr algn="ctr"/>
            <a:r>
              <a:rPr lang="cs-CZ" dirty="0"/>
              <a:t>dle stanoveného harmonogramu v měsíci prosinci 2019.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	</a:t>
            </a:r>
          </a:p>
        </p:txBody>
      </p:sp>
      <p:pic>
        <p:nvPicPr>
          <p:cNvPr id="1028" name="Picture 4" descr="C:\Users\Majkl\AppData\Local\Microsoft\Windows\Temporary Internet Files\Content.IE5\YJAJ5IYL\MC900250658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2978" y="5589368"/>
            <a:ext cx="1245486" cy="1152000"/>
          </a:xfrm>
          <a:prstGeom prst="rect">
            <a:avLst/>
          </a:prstGeom>
          <a:noFill/>
        </p:spPr>
      </p:pic>
      <p:pic>
        <p:nvPicPr>
          <p:cNvPr id="5" name="Obrázek 4" descr="Logo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87686"/>
            <a:ext cx="7848000" cy="163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861991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1287919"/>
            <a:ext cx="820891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Inventarizační komise konstatuje, že v této oblasti, neshledala žádný schodek a porušení Stanov a předpisů ČRS, z.s.</a:t>
            </a:r>
          </a:p>
          <a:p>
            <a:pPr algn="ctr"/>
            <a:endParaRPr lang="cs-CZ" sz="36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Dozorčí komise vzala tuto zprávu na vědomí</a:t>
            </a:r>
          </a:p>
        </p:txBody>
      </p:sp>
      <p:pic>
        <p:nvPicPr>
          <p:cNvPr id="9" name="Obrázek 8" descr="Bez názvu-3ořízlé.png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7346" y="5445224"/>
            <a:ext cx="1309307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1276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22030" y="2492896"/>
            <a:ext cx="8229600" cy="108012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cs-CZ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Brigádní činnost dozorčí komise</a:t>
            </a:r>
            <a:endParaRPr lang="cs-CZ" cap="none" dirty="0">
              <a:solidFill>
                <a:schemeClr val="bg1"/>
              </a:solidFill>
            </a:endParaRPr>
          </a:p>
        </p:txBody>
      </p:sp>
      <p:pic>
        <p:nvPicPr>
          <p:cNvPr id="6" name="Obrázek 5" descr="Logo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47739" y="332656"/>
            <a:ext cx="7848000" cy="163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49080"/>
            <a:ext cx="3960000" cy="2223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35" y="4229628"/>
            <a:ext cx="3960000" cy="2229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418527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22030" y="2896344"/>
            <a:ext cx="8229600" cy="1540768"/>
          </a:xfrm>
        </p:spPr>
        <p:txBody>
          <a:bodyPr anchor="t">
            <a:normAutofit fontScale="90000"/>
          </a:bodyPr>
          <a:lstStyle/>
          <a:p>
            <a:pPr algn="ctr"/>
            <a:r>
              <a:rPr lang="cs-CZ" cap="none" dirty="0">
                <a:solidFill>
                  <a:schemeClr val="bg1"/>
                </a:solidFill>
                <a:latin typeface="Arial Black" pitchFamily="34" charset="0"/>
              </a:rPr>
              <a:t>Úkoly dozorčí komise pro nadcházející rok 2020</a:t>
            </a:r>
          </a:p>
        </p:txBody>
      </p:sp>
      <p:pic>
        <p:nvPicPr>
          <p:cNvPr id="4" name="Picture 2" descr="C:\Users\Majkl\AppData\Local\Microsoft\Windows\Temporary Internet Files\Content.IE5\NP6LUTAJ\MC900432664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5972" y="5170884"/>
            <a:ext cx="1714500" cy="1714500"/>
          </a:xfrm>
          <a:prstGeom prst="rect">
            <a:avLst/>
          </a:prstGeom>
          <a:noFill/>
        </p:spPr>
      </p:pic>
      <p:pic>
        <p:nvPicPr>
          <p:cNvPr id="6" name="Obrázek 5" descr="Logo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47739" y="332656"/>
            <a:ext cx="7848000" cy="163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79752702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565" y="74534"/>
            <a:ext cx="4732168" cy="669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32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4" y="1067395"/>
            <a:ext cx="9036496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269040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305800" cy="1143000"/>
          </a:xfrm>
        </p:spPr>
        <p:txBody>
          <a:bodyPr/>
          <a:lstStyle/>
          <a:p>
            <a:pPr algn="ctr"/>
            <a:r>
              <a:rPr lang="cs-CZ" sz="5400" dirty="0"/>
              <a:t>Děkuji za pozornost</a:t>
            </a:r>
          </a:p>
        </p:txBody>
      </p:sp>
      <p:pic>
        <p:nvPicPr>
          <p:cNvPr id="8" name="Obrázek 7" descr="Logo_MO_CRS_Bp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004" y="2924944"/>
            <a:ext cx="6912000" cy="144000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467544" y="1772816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Zpracoval předseda Dozorčí komise Michael ŠILINGER</a:t>
            </a:r>
          </a:p>
        </p:txBody>
      </p:sp>
      <p:pic>
        <p:nvPicPr>
          <p:cNvPr id="10" name="Obrázek 9" descr="crs_logo_800x8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509120"/>
            <a:ext cx="1656000" cy="1656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254" y="4509120"/>
            <a:ext cx="1460226" cy="1656000"/>
          </a:xfrm>
          <a:prstGeom prst="rect">
            <a:avLst/>
          </a:prstGeom>
        </p:spPr>
      </p:pic>
      <p:pic>
        <p:nvPicPr>
          <p:cNvPr id="12" name="Obrázek 11" descr="Bez názvu-3ořízlé.png">
            <a:hlinkClick r:id="rId5" action="ppaction://hlinkpres?slideindex=1&amp;slidetitle=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6964" y="5085184"/>
            <a:ext cx="2088232" cy="16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042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1796756"/>
            <a:ext cx="8265384" cy="3720476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marL="72000" algn="ctr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Zpráva</a:t>
            </a:r>
            <a:b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mandátové a návrhové komise</a:t>
            </a:r>
            <a:r>
              <a:rPr lang="cs-CZ" sz="1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10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1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10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1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10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1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10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1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10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Předseda MN komise</a:t>
            </a:r>
            <a:r>
              <a:rPr lang="cs-CZ" sz="1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14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3600" dirty="0"/>
              <a:t/>
            </a:r>
            <a:br>
              <a:rPr lang="cs-CZ" sz="3600" dirty="0"/>
            </a:br>
            <a:endParaRPr lang="cs-CZ" sz="3600" dirty="0"/>
          </a:p>
        </p:txBody>
      </p:sp>
      <p:pic>
        <p:nvPicPr>
          <p:cNvPr id="10" name="Obrázek 9" descr="Bez názvu-3ořízlé.png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6964" y="5085184"/>
            <a:ext cx="2088232" cy="16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953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1292700"/>
            <a:ext cx="8352928" cy="3720476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/>
                </a:solidFill>
              </a:rPr>
              <a:t>Schválení členských příspěvků a poplatků na rok 2021 dle stanov ČRS, z.s.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0" name="Obrázek 9" descr="Bez názvu-3ořízlé.png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6964" y="5085184"/>
            <a:ext cx="2088232" cy="16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76628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4616" y="1364708"/>
            <a:ext cx="8352928" cy="3720476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4000" dirty="0">
                <a:solidFill>
                  <a:schemeClr val="bg1"/>
                </a:solidFill>
              </a:rPr>
              <a:t>Zápisné dospělí				500,- Kč</a:t>
            </a:r>
            <a:br>
              <a:rPr lang="cs-CZ" sz="4000" dirty="0">
                <a:solidFill>
                  <a:schemeClr val="bg1"/>
                </a:solidFill>
              </a:rPr>
            </a:br>
            <a:r>
              <a:rPr lang="cs-CZ" sz="4000" dirty="0">
                <a:solidFill>
                  <a:schemeClr val="bg1"/>
                </a:solidFill>
              </a:rPr>
              <a:t>Zápisné mládež				250,- Kč</a:t>
            </a:r>
            <a:br>
              <a:rPr lang="cs-CZ" sz="4000" dirty="0">
                <a:solidFill>
                  <a:schemeClr val="bg1"/>
                </a:solidFill>
              </a:rPr>
            </a:br>
            <a:r>
              <a:rPr lang="cs-CZ" sz="4000" dirty="0">
                <a:solidFill>
                  <a:schemeClr val="bg1"/>
                </a:solidFill>
              </a:rPr>
              <a:t>Zápisné děti					  70,- Kč</a:t>
            </a:r>
            <a:br>
              <a:rPr lang="cs-CZ" sz="4000" dirty="0">
                <a:solidFill>
                  <a:schemeClr val="bg1"/>
                </a:solidFill>
              </a:rPr>
            </a:br>
            <a:r>
              <a:rPr lang="cs-CZ" sz="4000" dirty="0">
                <a:solidFill>
                  <a:schemeClr val="bg1"/>
                </a:solidFill>
              </a:rPr>
              <a:t/>
            </a:r>
            <a:br>
              <a:rPr lang="cs-CZ" sz="4000" dirty="0">
                <a:solidFill>
                  <a:schemeClr val="bg1"/>
                </a:solidFill>
              </a:rPr>
            </a:br>
            <a:r>
              <a:rPr lang="cs-CZ" sz="3100" dirty="0">
                <a:solidFill>
                  <a:schemeClr val="bg1"/>
                </a:solidFill>
              </a:rPr>
              <a:t>Počet hodin pracovního ročního příspěvku -----10 hodin</a:t>
            </a:r>
            <a:br>
              <a:rPr lang="cs-CZ" sz="3100" dirty="0">
                <a:solidFill>
                  <a:schemeClr val="bg1"/>
                </a:solidFill>
              </a:rPr>
            </a:br>
            <a:r>
              <a:rPr lang="cs-CZ" sz="3100" dirty="0">
                <a:solidFill>
                  <a:schemeClr val="bg1"/>
                </a:solidFill>
              </a:rPr>
              <a:t>Sazba za 1 neodpracovanou hodinu --------------100,- Kč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0" name="Obrázek 9" descr="Bez názvu-3ořízlé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6964" y="5085184"/>
            <a:ext cx="2088232" cy="16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46632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2276872"/>
            <a:ext cx="8352928" cy="2088232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/>
                </a:solidFill>
              </a:rPr>
              <a:t>Stanovení úlev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0" name="Obrázek 9" descr="Bez názvu-3ořízlé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6964" y="5085184"/>
            <a:ext cx="2088232" cy="16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39197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7504" y="1340768"/>
            <a:ext cx="8928992" cy="2955951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cs-CZ" sz="3600" dirty="0">
                <a:solidFill>
                  <a:srgbClr val="FF0000"/>
                </a:solidFill>
              </a:rPr>
              <a:t>Povinnost odpracovat brig. hodiny se nevztahuje na:</a:t>
            </a:r>
            <a:r>
              <a:rPr lang="cs-CZ" sz="1600" dirty="0">
                <a:solidFill>
                  <a:srgbClr val="FF0000"/>
                </a:solidFill>
              </a:rPr>
              <a:t/>
            </a:r>
            <a:br>
              <a:rPr lang="cs-CZ" sz="1600" dirty="0">
                <a:solidFill>
                  <a:srgbClr val="FF0000"/>
                </a:solidFill>
              </a:rPr>
            </a:br>
            <a:r>
              <a:rPr lang="cs-CZ" sz="3600" dirty="0">
                <a:solidFill>
                  <a:schemeClr val="bg1"/>
                </a:solidFill>
              </a:rPr>
              <a:t>- Osoby se zdravotním postižením</a:t>
            </a:r>
            <a:br>
              <a:rPr lang="cs-CZ" sz="3600" dirty="0">
                <a:solidFill>
                  <a:schemeClr val="bg1"/>
                </a:solidFill>
              </a:rPr>
            </a:br>
            <a:r>
              <a:rPr lang="cs-CZ" sz="3600" dirty="0">
                <a:solidFill>
                  <a:schemeClr val="bg1"/>
                </a:solidFill>
              </a:rPr>
              <a:t>- Ženy</a:t>
            </a:r>
            <a:br>
              <a:rPr lang="cs-CZ" sz="3600" dirty="0">
                <a:solidFill>
                  <a:schemeClr val="bg1"/>
                </a:solidFill>
              </a:rPr>
            </a:br>
            <a:r>
              <a:rPr lang="cs-CZ" sz="3600" dirty="0">
                <a:solidFill>
                  <a:schemeClr val="bg1"/>
                </a:solidFill>
              </a:rPr>
              <a:t>- Členy, kteří dovršili věk 63 let</a:t>
            </a:r>
            <a:br>
              <a:rPr lang="cs-CZ" sz="3600" dirty="0">
                <a:solidFill>
                  <a:schemeClr val="bg1"/>
                </a:solidFill>
              </a:rPr>
            </a:br>
            <a:r>
              <a:rPr lang="cs-CZ" sz="3600" dirty="0">
                <a:solidFill>
                  <a:schemeClr val="bg1"/>
                </a:solidFill>
              </a:rPr>
              <a:t>- Členy RS, kteří aktivně vykonávají svou činnost</a:t>
            </a:r>
            <a:br>
              <a:rPr lang="cs-CZ" sz="3600" dirty="0">
                <a:solidFill>
                  <a:schemeClr val="bg1"/>
                </a:solidFill>
              </a:rPr>
            </a:br>
            <a:r>
              <a:rPr lang="cs-CZ" sz="3600" dirty="0">
                <a:solidFill>
                  <a:schemeClr val="bg1"/>
                </a:solidFill>
              </a:rPr>
              <a:t>- Členy výboru, kteří aktivně vykonávají svou činnost</a:t>
            </a:r>
            <a:endParaRPr lang="cs-CZ" sz="3600" dirty="0"/>
          </a:p>
        </p:txBody>
      </p:sp>
      <p:pic>
        <p:nvPicPr>
          <p:cNvPr id="10" name="Obrázek 9" descr="Bez názvu-3ořízlé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6964" y="5085184"/>
            <a:ext cx="2088232" cy="16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11787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1628800"/>
            <a:ext cx="8352928" cy="3225297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/>
                </a:solidFill>
              </a:rPr>
              <a:t>Poplatky na rok 2021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0" name="Obrázek 9" descr="Bez názvu-3ořízlé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6964" y="5085184"/>
            <a:ext cx="2088232" cy="16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23635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520" y="1484784"/>
            <a:ext cx="8784976" cy="3644845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3100" dirty="0">
                <a:solidFill>
                  <a:schemeClr val="bg1"/>
                </a:solidFill>
              </a:rPr>
              <a:t> - </a:t>
            </a:r>
            <a:r>
              <a:rPr lang="cs-CZ" sz="4000" dirty="0">
                <a:solidFill>
                  <a:srgbClr val="FF0000"/>
                </a:solidFill>
              </a:rPr>
              <a:t>100,- Kč </a:t>
            </a:r>
            <a:r>
              <a:rPr lang="cs-CZ" sz="3100" dirty="0">
                <a:solidFill>
                  <a:schemeClr val="bg1"/>
                </a:solidFill>
              </a:rPr>
              <a:t>za nesprávně, neúplně nebo chybně vyplněnou sumarizaci</a:t>
            </a:r>
            <a:br>
              <a:rPr lang="cs-CZ" sz="3100" dirty="0">
                <a:solidFill>
                  <a:schemeClr val="bg1"/>
                </a:solidFill>
              </a:rPr>
            </a:br>
            <a:r>
              <a:rPr lang="cs-CZ" sz="3100" dirty="0">
                <a:solidFill>
                  <a:schemeClr val="bg1"/>
                </a:solidFill>
              </a:rPr>
              <a:t> - </a:t>
            </a:r>
            <a:r>
              <a:rPr lang="cs-CZ" sz="4000" dirty="0">
                <a:solidFill>
                  <a:srgbClr val="FF0000"/>
                </a:solidFill>
              </a:rPr>
              <a:t>300,- Kč </a:t>
            </a:r>
            <a:r>
              <a:rPr lang="cs-CZ" sz="3100" dirty="0">
                <a:solidFill>
                  <a:schemeClr val="bg1"/>
                </a:solidFill>
              </a:rPr>
              <a:t>za neodevzdanou povolenku v termínu </a:t>
            </a:r>
            <a:r>
              <a:rPr lang="cs-CZ" sz="2000" dirty="0">
                <a:solidFill>
                  <a:schemeClr val="bg1"/>
                </a:solidFill>
              </a:rPr>
              <a:t>(výtěžek bude použit na práci s mládeží)</a:t>
            </a:r>
            <a:br>
              <a:rPr lang="cs-CZ" sz="2000" dirty="0">
                <a:solidFill>
                  <a:schemeClr val="bg1"/>
                </a:solidFill>
              </a:rPr>
            </a:b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3100" dirty="0">
                <a:solidFill>
                  <a:schemeClr val="bg1"/>
                </a:solidFill>
              </a:rPr>
              <a:t>-   90,- Kč chod organizace</a:t>
            </a:r>
            <a:br>
              <a:rPr lang="cs-CZ" sz="3100" dirty="0">
                <a:solidFill>
                  <a:schemeClr val="bg1"/>
                </a:solidFill>
              </a:rPr>
            </a:br>
            <a:r>
              <a:rPr lang="cs-CZ" sz="3100" dirty="0">
                <a:solidFill>
                  <a:schemeClr val="bg1"/>
                </a:solidFill>
              </a:rPr>
              <a:t> -   20,- Kč poštovné</a:t>
            </a:r>
            <a:br>
              <a:rPr lang="cs-CZ" sz="3100" dirty="0">
                <a:solidFill>
                  <a:schemeClr val="bg1"/>
                </a:solidFill>
              </a:rPr>
            </a:br>
            <a:r>
              <a:rPr lang="cs-CZ" sz="3100" dirty="0">
                <a:solidFill>
                  <a:schemeClr val="bg1"/>
                </a:solidFill>
              </a:rPr>
              <a:t> -   50,- Kč příplatek za výdej povolenky mimo termín </a:t>
            </a:r>
            <a:r>
              <a:rPr lang="cs-CZ" sz="2000" dirty="0">
                <a:solidFill>
                  <a:schemeClr val="bg1"/>
                </a:solidFill>
              </a:rPr>
              <a:t/>
            </a:r>
            <a:br>
              <a:rPr lang="cs-CZ" sz="2000" dirty="0">
                <a:solidFill>
                  <a:schemeClr val="bg1"/>
                </a:solidFill>
              </a:rPr>
            </a:br>
            <a:endParaRPr lang="cs-CZ" sz="3100" dirty="0"/>
          </a:p>
        </p:txBody>
      </p:sp>
      <p:pic>
        <p:nvPicPr>
          <p:cNvPr id="10" name="Obrázek 9" descr="Bez názvu-3ořízlé.png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6964" y="5148284"/>
            <a:ext cx="2088232" cy="16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59722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704" y="2996952"/>
            <a:ext cx="8640960" cy="1296144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VOLBY</a:t>
            </a:r>
            <a:endParaRPr lang="cs-CZ" sz="6000" dirty="0">
              <a:solidFill>
                <a:schemeClr val="bg1"/>
              </a:solidFill>
            </a:endParaRPr>
          </a:p>
          <a:p>
            <a:endParaRPr lang="cs-CZ" sz="3600" dirty="0"/>
          </a:p>
        </p:txBody>
      </p:sp>
      <p:pic>
        <p:nvPicPr>
          <p:cNvPr id="4" name="Obrázek 3" descr="Logo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47739" y="281832"/>
            <a:ext cx="7848000" cy="163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871501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728" y="45330"/>
            <a:ext cx="4784650" cy="676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12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2" y="2708920"/>
            <a:ext cx="8964488" cy="3168352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cs-CZ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</a:t>
            </a:r>
            <a:r>
              <a:rPr lang="cs-CZ" sz="6000" dirty="0">
                <a:solidFill>
                  <a:schemeClr val="bg1"/>
                </a:solidFill>
              </a:rPr>
              <a:t> Hlasování o způsobu volby</a:t>
            </a:r>
          </a:p>
          <a:p>
            <a:pPr algn="l"/>
            <a:endParaRPr lang="cs-CZ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cs-CZ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</a:t>
            </a:r>
            <a:r>
              <a:rPr lang="cs-CZ" sz="6000" dirty="0">
                <a:solidFill>
                  <a:schemeClr val="bg1"/>
                </a:solidFill>
              </a:rPr>
              <a:t> Volba delegáta na ÚK SÚS	– navržen </a:t>
            </a:r>
            <a:r>
              <a:rPr lang="cs-CZ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př. Neuman Miroslav</a:t>
            </a:r>
          </a:p>
          <a:p>
            <a:pPr algn="l"/>
            <a:endParaRPr lang="cs-CZ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cs-CZ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</a:t>
            </a:r>
            <a:r>
              <a:rPr lang="cs-CZ" sz="6000" dirty="0">
                <a:solidFill>
                  <a:schemeClr val="bg1"/>
                </a:solidFill>
              </a:rPr>
              <a:t> Volba náhradníka			- navržen </a:t>
            </a:r>
            <a:r>
              <a:rPr lang="cs-CZ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př. </a:t>
            </a:r>
            <a:r>
              <a:rPr lang="cs-CZ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Braslavec</a:t>
            </a:r>
            <a:r>
              <a:rPr lang="cs-CZ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Marek</a:t>
            </a:r>
          </a:p>
          <a:p>
            <a:pPr algn="l"/>
            <a:endParaRPr lang="cs-CZ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cs-CZ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</a:t>
            </a:r>
            <a:r>
              <a:rPr lang="cs-CZ" sz="6000" dirty="0">
                <a:solidFill>
                  <a:schemeClr val="bg1"/>
                </a:solidFill>
              </a:rPr>
              <a:t> Schválení a podpora nominace delegáta na Republikový sněm</a:t>
            </a:r>
          </a:p>
          <a:p>
            <a:pPr algn="l"/>
            <a:r>
              <a:rPr lang="cs-CZ" sz="6000" dirty="0">
                <a:solidFill>
                  <a:schemeClr val="bg1"/>
                </a:solidFill>
              </a:rPr>
              <a:t>					-  navržen </a:t>
            </a:r>
            <a:r>
              <a:rPr lang="cs-CZ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př. Neuman Miroslav</a:t>
            </a:r>
          </a:p>
          <a:p>
            <a:endParaRPr lang="cs-CZ" sz="3600" dirty="0"/>
          </a:p>
        </p:txBody>
      </p:sp>
      <p:pic>
        <p:nvPicPr>
          <p:cNvPr id="4" name="Obrázek 3" descr="Logo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47739" y="281832"/>
            <a:ext cx="7848000" cy="163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347837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1859887"/>
            <a:ext cx="8352928" cy="3720476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/>
                </a:solidFill>
              </a:rPr>
              <a:t>Schválení kooptace člena výboru MO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sz="3600" dirty="0">
                <a:solidFill>
                  <a:schemeClr val="bg1"/>
                </a:solidFill>
              </a:rPr>
              <a:t>Navržen př. David </a:t>
            </a:r>
            <a:r>
              <a:rPr lang="cs-CZ" sz="3600" dirty="0" err="1">
                <a:solidFill>
                  <a:schemeClr val="bg1"/>
                </a:solidFill>
              </a:rPr>
              <a:t>Lopušan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0" name="Obrázek 9" descr="Bez názvu-3ořízlé.png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6964" y="5085184"/>
            <a:ext cx="2088232" cy="16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4318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5256" y="1340768"/>
            <a:ext cx="7851648" cy="4032448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Gratulujeme </a:t>
            </a:r>
            <a:b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jubilantům naší organizace</a:t>
            </a:r>
            <a:b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Přejeme Vám hodně zdraví a spokojenosti nejen u vody, ale i v osobním životě.</a:t>
            </a:r>
            <a:b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1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cs-CZ" dirty="0"/>
              <a:t/>
            </a:r>
            <a:br>
              <a:rPr lang="cs-CZ" dirty="0"/>
            </a:br>
            <a:endParaRPr lang="cs-CZ" sz="3600" dirty="0"/>
          </a:p>
        </p:txBody>
      </p:sp>
      <p:pic>
        <p:nvPicPr>
          <p:cNvPr id="10" name="Obrázek 9" descr="Bez názvu-3ořízlé.png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6964" y="5085184"/>
            <a:ext cx="2088232" cy="16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71072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5256" y="1628800"/>
            <a:ext cx="7851648" cy="3720476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67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Prostor pro</a:t>
            </a:r>
            <a:br>
              <a:rPr lang="cs-CZ" sz="67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67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vystoupení hostů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endParaRPr lang="cs-CZ" dirty="0"/>
          </a:p>
        </p:txBody>
      </p:sp>
      <p:pic>
        <p:nvPicPr>
          <p:cNvPr id="10" name="Obrázek 9" descr="Bez názvu-3ořízlé.png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6964" y="5085184"/>
            <a:ext cx="2088232" cy="16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4679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5256" y="1859887"/>
            <a:ext cx="7851648" cy="3009273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Prostor pro diskuzi </a:t>
            </a:r>
            <a:b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Ptejte se </a:t>
            </a:r>
            <a:r>
              <a:rPr lang="cs-CZ" sz="3600">
                <a:solidFill>
                  <a:schemeClr val="bg1">
                    <a:lumMod val="75000"/>
                    <a:lumOff val="25000"/>
                  </a:schemeClr>
                </a:solidFill>
              </a:rPr>
              <a:t>funkcionářů ČRS, z.s., MO</a:t>
            </a:r>
            <a: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Bělá pod Bezdězem.</a:t>
            </a:r>
            <a:b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Položit otázku můžete i našim hostům.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0" name="Obrázek 9" descr="Bez názvu-3ořízlé.png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6964" y="5085184"/>
            <a:ext cx="2088232" cy="16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44103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5256" y="1859887"/>
            <a:ext cx="7851648" cy="3873369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sz="49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Přednesení a schválení usnesení ČS ze dne 29. 2. 2020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49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ČRS, z.s., MO Bělá pod Bezdězem</a:t>
            </a:r>
            <a:br>
              <a:rPr lang="cs-CZ" sz="49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3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32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Předseda MN komise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0" name="Obrázek 9" descr="Bez názvu-3ořízlé.png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6964" y="5085184"/>
            <a:ext cx="2088232" cy="16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40118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8" y="1089100"/>
            <a:ext cx="9054020" cy="56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660982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5" y="234770"/>
            <a:ext cx="9096718" cy="6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915299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79842"/>
            <a:ext cx="9070029" cy="59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277622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163930"/>
            <a:ext cx="9076977" cy="499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301918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69312" y="404664"/>
            <a:ext cx="6643048" cy="849033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Volba komise</a:t>
            </a:r>
            <a:endParaRPr lang="cs-CZ" sz="4000" dirty="0"/>
          </a:p>
        </p:txBody>
      </p:sp>
      <p:pic>
        <p:nvPicPr>
          <p:cNvPr id="10" name="Obrázek 9" descr="Bez názvu-3ořízlé.png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6964" y="5148284"/>
            <a:ext cx="2088232" cy="1665092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 bwMode="auto">
          <a:xfrm>
            <a:off x="755576" y="3588079"/>
            <a:ext cx="7848872" cy="135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cs-CZ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Předseda komise: 	- MĚŠŤAN Ladislav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cs-CZ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Členové komise:	- BRASLAVEC Marek, HOFTA Jiří</a:t>
            </a:r>
          </a:p>
        </p:txBody>
      </p:sp>
      <p:sp>
        <p:nvSpPr>
          <p:cNvPr id="11" name="Nadpis 1"/>
          <p:cNvSpPr txBox="1">
            <a:spLocks/>
          </p:cNvSpPr>
          <p:nvPr/>
        </p:nvSpPr>
        <p:spPr bwMode="auto">
          <a:xfrm>
            <a:off x="755576" y="2636912"/>
            <a:ext cx="628300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 fontScale="25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1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Navrženi jsou následující členové:</a:t>
            </a:r>
          </a:p>
        </p:txBody>
      </p:sp>
      <p:sp>
        <p:nvSpPr>
          <p:cNvPr id="12" name="Nadpis 1"/>
          <p:cNvSpPr txBox="1">
            <a:spLocks/>
          </p:cNvSpPr>
          <p:nvPr/>
        </p:nvSpPr>
        <p:spPr bwMode="auto">
          <a:xfrm>
            <a:off x="1619672" y="1844824"/>
            <a:ext cx="604867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Mandátová a návrhová</a:t>
            </a:r>
          </a:p>
        </p:txBody>
      </p:sp>
    </p:spTree>
    <p:extLst>
      <p:ext uri="{BB962C8B-B14F-4D97-AF65-F5344CB8AC3E}">
        <p14:creationId xmlns:p14="http://schemas.microsoft.com/office/powerpoint/2010/main" val="785628146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5256" y="1628800"/>
            <a:ext cx="7851648" cy="3720476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67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Závěr</a:t>
            </a:r>
            <a:br>
              <a:rPr lang="cs-CZ" sz="67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67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Občerstvení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/>
            </a:r>
            <a:br>
              <a:rPr lang="cs-CZ" sz="36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endParaRPr lang="cs-CZ" dirty="0"/>
          </a:p>
        </p:txBody>
      </p:sp>
      <p:pic>
        <p:nvPicPr>
          <p:cNvPr id="10" name="Obrázek 9" descr="Bez názvu-3ořízlé.png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6964" y="5085184"/>
            <a:ext cx="2088232" cy="16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07996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77676" y="1988840"/>
            <a:ext cx="8786812" cy="792088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 nás čeká v roce 2020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467544" y="2708920"/>
            <a:ext cx="8352928" cy="3816424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cs-CZ" sz="2800" b="1" dirty="0">
                <a:solidFill>
                  <a:schemeClr val="tx1">
                    <a:lumMod val="95000"/>
                  </a:schemeClr>
                </a:solidFill>
                <a:latin typeface="Adobe Caslon Pro Bold" pitchFamily="18" charset="-18"/>
              </a:rPr>
              <a:t>Výdeje povolenek a členských známek</a:t>
            </a:r>
          </a:p>
          <a:p>
            <a:pPr algn="l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cs-CZ" sz="2800" b="1" dirty="0">
                <a:solidFill>
                  <a:schemeClr val="tx1">
                    <a:lumMod val="95000"/>
                  </a:schemeClr>
                </a:solidFill>
                <a:latin typeface="Adobe Caslon Pro Bold" pitchFamily="18" charset="-18"/>
              </a:rPr>
              <a:t>  Brigádní činnosti	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cs-CZ" sz="2800" b="1" dirty="0">
                <a:solidFill>
                  <a:schemeClr val="tx1">
                    <a:lumMod val="95000"/>
                  </a:schemeClr>
                </a:solidFill>
                <a:latin typeface="Adobe Caslon Pro Bold" pitchFamily="18" charset="-18"/>
              </a:rPr>
              <a:t>  Místní rybářské závody</a:t>
            </a:r>
          </a:p>
          <a:p>
            <a:pPr algn="l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cs-CZ" sz="2800" b="1" dirty="0">
                <a:solidFill>
                  <a:schemeClr val="tx1">
                    <a:lumMod val="95000"/>
                  </a:schemeClr>
                </a:solidFill>
                <a:latin typeface="Adobe Caslon Pro Bold" pitchFamily="18" charset="-18"/>
              </a:rPr>
              <a:t>  Závod o pohár předsedy SÚS pro děti a mládež</a:t>
            </a:r>
          </a:p>
          <a:p>
            <a:pPr algn="l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cs-CZ" sz="2800" b="1" dirty="0">
                <a:solidFill>
                  <a:schemeClr val="tx1">
                    <a:lumMod val="95000"/>
                  </a:schemeClr>
                </a:solidFill>
                <a:latin typeface="Adobe Caslon Pro Bold" pitchFamily="18" charset="-18"/>
              </a:rPr>
              <a:t>  Dětské rybářské závody</a:t>
            </a:r>
          </a:p>
          <a:p>
            <a:pPr algn="l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endParaRPr lang="cs-CZ" sz="2800" b="1" dirty="0">
              <a:solidFill>
                <a:schemeClr val="tx1">
                  <a:lumMod val="95000"/>
                </a:schemeClr>
              </a:solidFill>
              <a:latin typeface="Adobe Caslon Pro Bold" pitchFamily="18" charset="-18"/>
            </a:endParaRPr>
          </a:p>
          <a:p>
            <a:pPr algn="l" eaLnBrk="1" hangingPunct="1">
              <a:lnSpc>
                <a:spcPct val="200000"/>
              </a:lnSpc>
              <a:buFont typeface="Wingdings" pitchFamily="2" charset="2"/>
              <a:buChar char="Ø"/>
              <a:defRPr/>
            </a:pPr>
            <a:endParaRPr lang="cs-CZ" sz="2800" b="1" dirty="0">
              <a:solidFill>
                <a:schemeClr val="tx1">
                  <a:lumMod val="95000"/>
                </a:schemeClr>
              </a:solidFill>
              <a:latin typeface="Adobe Caslon Pro Bold" pitchFamily="18" charset="-18"/>
            </a:endParaRPr>
          </a:p>
        </p:txBody>
      </p:sp>
      <p:pic>
        <p:nvPicPr>
          <p:cNvPr id="7" name="Obrázek 6" descr="Bez názvu-3ořízlé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28438" y="3573016"/>
            <a:ext cx="1404000" cy="1099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795" y="5466268"/>
            <a:ext cx="1044643" cy="1099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Obrázek 8" descr="Logo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464" y="285788"/>
            <a:ext cx="7715304" cy="1607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1258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772400" cy="1236676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chemeClr val="bg1">
                    <a:lumMod val="95000"/>
                  </a:schemeClr>
                </a:solidFill>
                <a:latin typeface="Adobe Caslon Pro Bold" pitchFamily="18" charset="-18"/>
              </a:rPr>
              <a:t>Termíny výdeje povolenek a členských známek</a:t>
            </a:r>
            <a:endParaRPr lang="cs-CZ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5536" y="1478514"/>
            <a:ext cx="8496944" cy="5262854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>
                <a:solidFill>
                  <a:srgbClr val="92D050"/>
                </a:solidFill>
              </a:rPr>
              <a:t>Březen :</a:t>
            </a:r>
          </a:p>
          <a:p>
            <a:pPr algn="l"/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Čtvrtek 05. 03. 2020</a:t>
            </a:r>
            <a:r>
              <a:rPr lang="pl-PL" sz="2800" dirty="0"/>
              <a:t> od 16:00 hod. do 18.00 hod.</a:t>
            </a:r>
          </a:p>
          <a:p>
            <a:pPr algn="l"/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Úterý      17. 03. 2020</a:t>
            </a:r>
            <a:r>
              <a:rPr lang="pl-PL" sz="2800" dirty="0"/>
              <a:t> od 16:00 hod. do 18.00 hod.</a:t>
            </a:r>
          </a:p>
          <a:p>
            <a:pPr algn="l"/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Čtvrtek 26. 03. 2020</a:t>
            </a:r>
            <a:r>
              <a:rPr lang="pl-PL" sz="2800" dirty="0"/>
              <a:t> od 16:00 hod. do 18.00 hod.</a:t>
            </a:r>
            <a:endParaRPr lang="cs-CZ" sz="2800" b="1" dirty="0"/>
          </a:p>
          <a:p>
            <a:pPr algn="l"/>
            <a:r>
              <a:rPr lang="cs-CZ" sz="2800" b="1" dirty="0">
                <a:solidFill>
                  <a:srgbClr val="92D050"/>
                </a:solidFill>
              </a:rPr>
              <a:t>Duben :</a:t>
            </a:r>
          </a:p>
          <a:p>
            <a:pPr algn="l"/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Úterý     07. 04. 2020</a:t>
            </a:r>
            <a:r>
              <a:rPr lang="pl-PL" sz="2800" dirty="0"/>
              <a:t> od 16:00 hod. do 18.00 hod.</a:t>
            </a:r>
          </a:p>
          <a:p>
            <a:pPr algn="l"/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Úterý      21. 04. 2020</a:t>
            </a:r>
            <a:r>
              <a:rPr lang="pl-PL" sz="2800" dirty="0"/>
              <a:t> od 16:00 hod. do 18.00 hod.</a:t>
            </a:r>
          </a:p>
          <a:p>
            <a:pPr algn="l"/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Středa    29. 04. 2020</a:t>
            </a:r>
            <a:r>
              <a:rPr lang="pl-PL" sz="2800" dirty="0"/>
              <a:t> od 16:00 hod. do 18.00 hod.</a:t>
            </a:r>
          </a:p>
          <a:p>
            <a:pPr algn="l"/>
            <a:r>
              <a:rPr lang="cs-CZ" sz="2800" b="1" dirty="0">
                <a:solidFill>
                  <a:srgbClr val="92D050"/>
                </a:solidFill>
              </a:rPr>
              <a:t>Květen :</a:t>
            </a:r>
          </a:p>
          <a:p>
            <a:pPr algn="l"/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Úterý     12. 05. 2020</a:t>
            </a:r>
            <a:r>
              <a:rPr lang="pl-PL" sz="2800" dirty="0"/>
              <a:t> od 16:00 hod. do 18.00 hod.</a:t>
            </a:r>
          </a:p>
          <a:p>
            <a:pPr algn="l"/>
            <a:endParaRPr lang="pl-PL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7" y="387246"/>
            <a:ext cx="1615609" cy="1224000"/>
          </a:xfrm>
          <a:prstGeom prst="rect">
            <a:avLst/>
          </a:prstGeom>
        </p:spPr>
      </p:pic>
      <p:pic>
        <p:nvPicPr>
          <p:cNvPr id="5" name="Obrázek 4" descr="Bez názvu-3ořízlé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5719" y="476672"/>
            <a:ext cx="1378943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166887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cs-CZ" sz="4400" b="1" dirty="0">
                <a:solidFill>
                  <a:schemeClr val="bg1">
                    <a:lumMod val="95000"/>
                  </a:schemeClr>
                </a:solidFill>
                <a:latin typeface="Adobe Caslon Pro Bold" pitchFamily="18" charset="-18"/>
              </a:rPr>
              <a:t>Termíny</a:t>
            </a:r>
            <a:br>
              <a:rPr lang="cs-CZ" sz="4400" b="1" dirty="0">
                <a:solidFill>
                  <a:schemeClr val="bg1">
                    <a:lumMod val="95000"/>
                  </a:schemeClr>
                </a:solidFill>
                <a:latin typeface="Adobe Caslon Pro Bold" pitchFamily="18" charset="-18"/>
              </a:rPr>
            </a:br>
            <a:r>
              <a:rPr lang="cs-CZ" sz="4400" b="1" dirty="0">
                <a:solidFill>
                  <a:schemeClr val="bg1">
                    <a:lumMod val="95000"/>
                  </a:schemeClr>
                </a:solidFill>
                <a:latin typeface="Adobe Caslon Pro Bold" pitchFamily="18" charset="-18"/>
              </a:rPr>
              <a:t>brigádní činnosti členské základny</a:t>
            </a:r>
            <a:endParaRPr lang="cs-CZ" sz="4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23528" y="2714620"/>
            <a:ext cx="8496944" cy="381072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cs-CZ" dirty="0">
                <a:latin typeface="Times New Roman" pitchFamily="18" charset="0"/>
                <a:cs typeface="Times New Roman" pitchFamily="18" charset="0"/>
              </a:rPr>
              <a:t>Sobota 04. 04. 2020			Neděle 05. 04. 2020</a:t>
            </a:r>
          </a:p>
          <a:p>
            <a:pPr algn="ctr"/>
            <a:r>
              <a:rPr lang="cs-CZ" dirty="0">
                <a:latin typeface="Times New Roman" pitchFamily="18" charset="0"/>
                <a:cs typeface="Times New Roman" pitchFamily="18" charset="0"/>
              </a:rPr>
              <a:t>Sobota	11. 04. 2020			Neděle	12. 04. 2020</a:t>
            </a:r>
          </a:p>
          <a:p>
            <a:pPr algn="ctr"/>
            <a:r>
              <a:rPr lang="cs-CZ" dirty="0">
                <a:latin typeface="Times New Roman" pitchFamily="18" charset="0"/>
                <a:cs typeface="Times New Roman" pitchFamily="18" charset="0"/>
              </a:rPr>
              <a:t>Sobota	18. 04. 2020			Neděle	19. 04. 2020</a:t>
            </a:r>
          </a:p>
          <a:p>
            <a:pPr algn="ctr"/>
            <a:r>
              <a:rPr lang="cs-CZ" dirty="0">
                <a:latin typeface="Times New Roman" pitchFamily="18" charset="0"/>
                <a:cs typeface="Times New Roman" pitchFamily="18" charset="0"/>
              </a:rPr>
              <a:t>Sobota	25. 04. 2020			Neděle	26. 04. 2020</a:t>
            </a:r>
          </a:p>
          <a:p>
            <a:pPr algn="ctr"/>
            <a:r>
              <a:rPr lang="cs-CZ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vždy od 07.00 do 12:00 hodin u rybníku Slon</a:t>
            </a:r>
          </a:p>
          <a:p>
            <a:pPr algn="ctr"/>
            <a:endParaRPr lang="cs-CZ" sz="1800" b="1" dirty="0"/>
          </a:p>
          <a:p>
            <a:pPr algn="ctr"/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Individuální brigády :</a:t>
            </a:r>
            <a:r>
              <a:rPr lang="cs-CZ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je možné odpracovat během celého roku po dohodě s hospodářem MO Bělá pod Bezdězem,</a:t>
            </a:r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 Tel.: 604 530 605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který zadá práci.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cs-CZ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ázek 4" descr="Bez názvu-3ořízl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385159"/>
            <a:ext cx="1404000" cy="10996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7" y="387246"/>
            <a:ext cx="1615609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fade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>
                    <a:lumMod val="95000"/>
                  </a:schemeClr>
                </a:solidFill>
                <a:latin typeface="Adobe Caslon Pro Bold" pitchFamily="18" charset="-18"/>
              </a:rPr>
              <a:t>Termíny konání</a:t>
            </a:r>
            <a:br>
              <a:rPr lang="cs-CZ" b="1" dirty="0">
                <a:solidFill>
                  <a:schemeClr val="bg1">
                    <a:lumMod val="95000"/>
                  </a:schemeClr>
                </a:solidFill>
                <a:latin typeface="Adobe Caslon Pro Bold" pitchFamily="18" charset="-18"/>
              </a:rPr>
            </a:br>
            <a:r>
              <a:rPr lang="cs-CZ" b="1" dirty="0">
                <a:solidFill>
                  <a:schemeClr val="bg1">
                    <a:lumMod val="95000"/>
                  </a:schemeClr>
                </a:solidFill>
                <a:latin typeface="Adobe Caslon Pro Bold" pitchFamily="18" charset="-18"/>
              </a:rPr>
              <a:t> rybářských závodů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787" y="1916832"/>
            <a:ext cx="9009709" cy="4608512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Sobota 30. 05. 2020 „Místní rybářské závody“</a:t>
            </a:r>
          </a:p>
          <a:p>
            <a:pPr algn="ctr"/>
            <a:r>
              <a:rPr lang="cs-CZ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(Pouze pro členy ČRS, z.s., MO Bělá pod Bezdězem)</a:t>
            </a:r>
          </a:p>
          <a:p>
            <a:pPr algn="ctr"/>
            <a:r>
              <a:rPr lang="cs-CZ" sz="2000" b="1" i="1" dirty="0">
                <a:latin typeface="Times New Roman" pitchFamily="18" charset="0"/>
                <a:cs typeface="Times New Roman" pitchFamily="18" charset="0"/>
              </a:rPr>
              <a:t> Rybník Slon Od 04:00 hod. prezentace, od 06:00 hod. začátek závodu</a:t>
            </a:r>
          </a:p>
          <a:p>
            <a:pPr algn="ctr"/>
            <a:endParaRPr lang="cs-CZ" sz="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cs-CZ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Sobota 06. 06. 2020 „O pohár předsedy SÚS pro děti a mládež“</a:t>
            </a:r>
            <a:r>
              <a:rPr lang="cs-CZ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cs-CZ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(Veřejné rybářské závody  pro děti a mládež, rybník Slon)</a:t>
            </a:r>
          </a:p>
          <a:p>
            <a:pPr algn="ctr"/>
            <a:r>
              <a:rPr lang="cs-CZ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000" b="1" i="1" dirty="0">
                <a:latin typeface="Times New Roman" pitchFamily="18" charset="0"/>
                <a:cs typeface="Times New Roman" pitchFamily="18" charset="0"/>
              </a:rPr>
              <a:t>Rybník Slon Od 05:00 hod. prezentace, od 07:00 hod. začátek závodu</a:t>
            </a:r>
          </a:p>
          <a:p>
            <a:pPr algn="ctr"/>
            <a:endParaRPr lang="cs-CZ" sz="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cs-CZ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Sobota 20. 06. 2020 „Dětské rybářské závody“</a:t>
            </a:r>
            <a:r>
              <a:rPr lang="cs-CZ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cs-CZ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(Veřejné rybářské závody  pro děti do 15-ti let věku, rybník Slon)</a:t>
            </a:r>
          </a:p>
          <a:p>
            <a:pPr algn="ctr"/>
            <a:r>
              <a:rPr lang="cs-CZ" sz="2000" b="1" i="1" dirty="0">
                <a:latin typeface="Times New Roman" pitchFamily="18" charset="0"/>
                <a:cs typeface="Times New Roman" pitchFamily="18" charset="0"/>
              </a:rPr>
              <a:t> Rybník Slon Od 06:00 hod. prezentace, od 08:00 hod. začátek závodu</a:t>
            </a:r>
          </a:p>
          <a:p>
            <a:pPr algn="ctr"/>
            <a:endParaRPr lang="cs-CZ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ázek 4" descr="Bez názvu-3ořízl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404664"/>
            <a:ext cx="1404000" cy="10996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7" y="387246"/>
            <a:ext cx="1615609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7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fade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6024" y="116632"/>
            <a:ext cx="7772400" cy="112740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chemeClr val="bg1">
                    <a:lumMod val="95000"/>
                  </a:schemeClr>
                </a:solidFill>
                <a:latin typeface="Adobe Caslon Pro Bold" pitchFamily="18" charset="-18"/>
              </a:rPr>
              <a:t>Omezení lovu na revíru Slon</a:t>
            </a:r>
            <a:br>
              <a:rPr lang="cs-CZ" sz="3200" b="1" dirty="0">
                <a:solidFill>
                  <a:schemeClr val="bg1">
                    <a:lumMod val="95000"/>
                  </a:schemeClr>
                </a:solidFill>
                <a:latin typeface="Adobe Caslon Pro Bold" pitchFamily="18" charset="-18"/>
              </a:rPr>
            </a:br>
            <a:r>
              <a:rPr lang="cs-CZ" sz="3200" b="1" dirty="0">
                <a:solidFill>
                  <a:schemeClr val="bg1">
                    <a:lumMod val="95000"/>
                  </a:schemeClr>
                </a:solidFill>
                <a:latin typeface="Adobe Caslon Pro Bold" pitchFamily="18" charset="-18"/>
              </a:rPr>
              <a:t>v roce 2020</a:t>
            </a:r>
            <a:endParaRPr lang="cs-CZ" sz="3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2844" y="1700808"/>
            <a:ext cx="8858312" cy="4752528"/>
          </a:xfrm>
        </p:spPr>
        <p:txBody>
          <a:bodyPr>
            <a:normAutofit fontScale="32500" lnSpcReduction="20000"/>
          </a:bodyPr>
          <a:lstStyle/>
          <a:p>
            <a:endParaRPr lang="cs-CZ" sz="2000" dirty="0"/>
          </a:p>
          <a:p>
            <a:pPr marL="457200" indent="-457200" algn="l">
              <a:lnSpc>
                <a:spcPct val="120000"/>
              </a:lnSpc>
            </a:pPr>
            <a:r>
              <a:rPr lang="cs-CZ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Neveřejné rybářské závody :</a:t>
            </a:r>
            <a:endParaRPr lang="cs-CZ" sz="6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indent="-85725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cs-CZ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23. 05. 2020	</a:t>
            </a:r>
            <a:r>
              <a:rPr lang="cs-CZ" sz="6000" b="1" dirty="0">
                <a:solidFill>
                  <a:schemeClr val="bg1"/>
                </a:solidFill>
              </a:rPr>
              <a:t>od 04:00 hodin do 16:00 hodin.</a:t>
            </a:r>
            <a:endParaRPr lang="cs-CZ" sz="60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cs-CZ" sz="6000" i="1" dirty="0">
                <a:cs typeface="Times New Roman" pitchFamily="18" charset="0"/>
              </a:rPr>
              <a:t>(Revír 4011 005, </a:t>
            </a:r>
            <a:r>
              <a:rPr lang="cs-CZ" sz="6000" i="1" dirty="0" err="1">
                <a:cs typeface="Times New Roman" pitchFamily="18" charset="0"/>
              </a:rPr>
              <a:t>podrevír</a:t>
            </a:r>
            <a:r>
              <a:rPr lang="cs-CZ" sz="6000" i="1" dirty="0">
                <a:cs typeface="Times New Roman" pitchFamily="18" charset="0"/>
              </a:rPr>
              <a:t> 1, Slon)</a:t>
            </a:r>
          </a:p>
          <a:p>
            <a:pPr marL="457200" indent="-457200" algn="l">
              <a:lnSpc>
                <a:spcPct val="120000"/>
              </a:lnSpc>
            </a:pPr>
            <a:r>
              <a:rPr lang="cs-CZ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Místní rybářské závody :</a:t>
            </a:r>
            <a:endParaRPr lang="cs-CZ" sz="6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indent="-85725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cs-CZ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30. 05. 2020	</a:t>
            </a:r>
            <a:r>
              <a:rPr lang="cs-CZ" sz="6000" b="1" dirty="0">
                <a:solidFill>
                  <a:schemeClr val="bg1"/>
                </a:solidFill>
              </a:rPr>
              <a:t>od 04:00 hodin do 16:00 hodin.</a:t>
            </a:r>
            <a:endParaRPr lang="cs-CZ" sz="60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cs-CZ" sz="6000" i="1" dirty="0">
                <a:cs typeface="Times New Roman" pitchFamily="18" charset="0"/>
              </a:rPr>
              <a:t>(Revír 4011 005, </a:t>
            </a:r>
            <a:r>
              <a:rPr lang="cs-CZ" sz="6000" i="1" dirty="0" err="1">
                <a:cs typeface="Times New Roman" pitchFamily="18" charset="0"/>
              </a:rPr>
              <a:t>podrevír</a:t>
            </a:r>
            <a:r>
              <a:rPr lang="cs-CZ" sz="6000" i="1" dirty="0">
                <a:cs typeface="Times New Roman" pitchFamily="18" charset="0"/>
              </a:rPr>
              <a:t> 1, Slon)</a:t>
            </a:r>
            <a:endParaRPr lang="cs-CZ" sz="60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l">
              <a:lnSpc>
                <a:spcPct val="110000"/>
              </a:lnSpc>
            </a:pPr>
            <a:r>
              <a:rPr lang="cs-CZ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„O pohár předsedy SÚS děti a mládež“:</a:t>
            </a:r>
            <a:endParaRPr lang="cs-CZ" sz="6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indent="-85725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06. 06. 2020	</a:t>
            </a:r>
            <a:r>
              <a:rPr lang="cs-CZ" sz="6000" b="1" dirty="0">
                <a:solidFill>
                  <a:schemeClr val="bg1"/>
                </a:solidFill>
              </a:rPr>
              <a:t>od 04:00 hodin do 16:00 hodin.</a:t>
            </a:r>
          </a:p>
          <a:p>
            <a:pPr algn="ctr">
              <a:lnSpc>
                <a:spcPct val="110000"/>
              </a:lnSpc>
            </a:pPr>
            <a:r>
              <a:rPr lang="cs-CZ" sz="6000" i="1" dirty="0">
                <a:cs typeface="Times New Roman" pitchFamily="18" charset="0"/>
              </a:rPr>
              <a:t>(Revír 411 005, </a:t>
            </a:r>
            <a:r>
              <a:rPr lang="cs-CZ" sz="6000" i="1" dirty="0" err="1">
                <a:cs typeface="Times New Roman" pitchFamily="18" charset="0"/>
              </a:rPr>
              <a:t>podrevír</a:t>
            </a:r>
            <a:r>
              <a:rPr lang="cs-CZ" sz="6000" i="1" dirty="0">
                <a:cs typeface="Times New Roman" pitchFamily="18" charset="0"/>
              </a:rPr>
              <a:t> 1, Slon)</a:t>
            </a:r>
          </a:p>
          <a:p>
            <a:pPr marL="457200" indent="-457200" algn="l">
              <a:lnSpc>
                <a:spcPct val="120000"/>
              </a:lnSpc>
            </a:pPr>
            <a:r>
              <a:rPr lang="cs-CZ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Dětské rybářské závody :</a:t>
            </a:r>
            <a:endParaRPr lang="cs-CZ" sz="6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indent="-85725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cs-CZ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20. 06. 2020	</a:t>
            </a:r>
            <a:r>
              <a:rPr lang="cs-CZ" sz="6000" b="1" dirty="0">
                <a:solidFill>
                  <a:schemeClr val="bg1"/>
                </a:solidFill>
              </a:rPr>
              <a:t>od 04:00 hodin do 16:00 hodin.</a:t>
            </a:r>
            <a:endParaRPr lang="cs-CZ" sz="60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cs-CZ" sz="6000" i="1" dirty="0">
                <a:cs typeface="Times New Roman" pitchFamily="18" charset="0"/>
              </a:rPr>
              <a:t>(Revír 4011 005, </a:t>
            </a:r>
            <a:r>
              <a:rPr lang="cs-CZ" sz="6000" i="1" dirty="0" err="1">
                <a:cs typeface="Times New Roman" pitchFamily="18" charset="0"/>
              </a:rPr>
              <a:t>podrevír</a:t>
            </a:r>
            <a:r>
              <a:rPr lang="cs-CZ" sz="6000" i="1" dirty="0">
                <a:cs typeface="Times New Roman" pitchFamily="18" charset="0"/>
              </a:rPr>
              <a:t> 1, Slon)</a:t>
            </a:r>
            <a:endParaRPr lang="cs-CZ" sz="6000" dirty="0">
              <a:cs typeface="Times New Roman" pitchFamily="18" charset="0"/>
            </a:endParaRPr>
          </a:p>
          <a:p>
            <a:pPr algn="l"/>
            <a:endParaRPr lang="cs-CZ" sz="2000" b="1" i="1" dirty="0"/>
          </a:p>
          <a:p>
            <a:pPr algn="l"/>
            <a:endParaRPr lang="cs-CZ" sz="2000" b="1" i="1" dirty="0"/>
          </a:p>
          <a:p>
            <a:pPr algn="ctr"/>
            <a:endParaRPr lang="cs-CZ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ázek 4" descr="Bez názvu-3ořízl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385159"/>
            <a:ext cx="1404000" cy="10996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7" y="387246"/>
            <a:ext cx="1615609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1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fade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A7663DD-5569-439B-9731-78DB4FFFB6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1057</Words>
  <Application>Microsoft Office PowerPoint</Application>
  <PresentationFormat>Předvádění na obrazovce (4:3)</PresentationFormat>
  <Paragraphs>345</Paragraphs>
  <Slides>95</Slides>
  <Notes>16</Notes>
  <HiddenSlides>0</HiddenSlides>
  <MMClips>0</MMClips>
  <ScaleCrop>false</ScaleCrop>
  <HeadingPairs>
    <vt:vector size="6" baseType="variant"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95</vt:i4>
      </vt:variant>
    </vt:vector>
  </HeadingPairs>
  <TitlesOfParts>
    <vt:vector size="98" baseType="lpstr">
      <vt:lpstr>Tok</vt:lpstr>
      <vt:lpstr>Kilter</vt:lpstr>
      <vt:lpstr>Chart</vt:lpstr>
      <vt:lpstr>Prezentace aplikace PowerPoint</vt:lpstr>
      <vt:lpstr>Prezentace aplikace PowerPoint</vt:lpstr>
      <vt:lpstr>Prezentace aplikace PowerPoint</vt:lpstr>
      <vt:lpstr>Prezentace účastníků členské schůze</vt:lpstr>
      <vt:lpstr>Zahájení členské schůze    - Přivítání hostů  - Uctění památky zesnulých členů</vt:lpstr>
      <vt:lpstr>Prezentace aplikace PowerPoint</vt:lpstr>
      <vt:lpstr>Prezentace aplikace PowerPoint</vt:lpstr>
      <vt:lpstr>Prezentace aplikace PowerPoint</vt:lpstr>
      <vt:lpstr>Volba komise</vt:lpstr>
      <vt:lpstr>Volba komise</vt:lpstr>
      <vt:lpstr> Kontrola plnění usnesení ČS ze dne 23. 2. 2019 ČRS, z.s., MO Bělá pod Bezdězem  Předseda MO: př. Dušan HÝBNER </vt:lpstr>
      <vt:lpstr>Prezentace aplikace PowerPoint</vt:lpstr>
      <vt:lpstr>Prezentace aplikace PowerPoint</vt:lpstr>
      <vt:lpstr>             Zpráva o činnosti MO za rok 2019   Jednatel: Miroslav NEUMAN</vt:lpstr>
      <vt:lpstr>Zpráva  o činnosti MO za rok 2019</vt:lpstr>
      <vt:lpstr>Zpráva  o činnosti MO za rok 2019</vt:lpstr>
      <vt:lpstr>Zpráva  o činnosti MO za rok 2019</vt:lpstr>
      <vt:lpstr>Zpráva  o činnosti MO za rok 2019</vt:lpstr>
      <vt:lpstr>Členská základna MO</vt:lpstr>
      <vt:lpstr>Počet členů MO</vt:lpstr>
      <vt:lpstr>Počet vydaných povolenek</vt:lpstr>
      <vt:lpstr>Plán činnosti MO na rok 2020 </vt:lpstr>
      <vt:lpstr>Poděkování našim partnerům</vt:lpstr>
      <vt:lpstr>        Zpráva hospodáře  ČRS, z.s., Bělá pod Bezdězem za rok 2019 Hospodář MO: př. Marek BRASLAVEC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Proškolení z: bližších podmínek výkonu rybářského práva na revírech MO, SÚS a ČRS pro rok 2020  Předseda MO: př. Dušan HÝBNER </vt:lpstr>
      <vt:lpstr>           Zpráva  referenta mládeže    Ref. mládeže: př. Jakub TOŠOVSKÝ </vt:lpstr>
      <vt:lpstr>          P Ř E S T Á V K A 10 minut </vt:lpstr>
      <vt:lpstr>Finanční zpráva o výsledku hospodaření za rok 2019 - účetní uzávěrka za rok 2019 - projednání a schválení rozpočtu na rok 2020  Pokladník MO: Jaroslav TOŠOVSKÝ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Zpráva Dozorčí komise ČRS, z.s., místní organizace Bělá pod Bezdězem za rok 2019 Předseda DK: Michael ŠILINGER</vt:lpstr>
      <vt:lpstr>Složení dozorčí komise ČRS, z.s., místní organizace Bělá pod Bezdězem</vt:lpstr>
      <vt:lpstr>HLAVNÍ ÚKOLY A ČINNOST  DOZORČÍ KOMISE ČRS, z.s.,  MO Bělá pod Bezdězem v roce 2019</vt:lpstr>
      <vt:lpstr>Činnost DK při kontrole zarybňování</vt:lpstr>
      <vt:lpstr>Zhodnocení jednotlivých kontrol</vt:lpstr>
      <vt:lpstr>Prezentace aplikace PowerPoint</vt:lpstr>
      <vt:lpstr>Prezentace aplikace PowerPoint</vt:lpstr>
      <vt:lpstr>Zhodnocení práce výboru MO  </vt:lpstr>
      <vt:lpstr>Zhodnocení nakládání s majetkem organizace  Inventarizace majetku organizace</vt:lpstr>
      <vt:lpstr>Prezentace aplikace PowerPoint</vt:lpstr>
      <vt:lpstr>Prezentace aplikace PowerPoint</vt:lpstr>
      <vt:lpstr>Brigádní činnost dozorčí komise</vt:lpstr>
      <vt:lpstr>Úkoly dozorčí komise pro nadcházející rok 2020</vt:lpstr>
      <vt:lpstr>Prezentace aplikace PowerPoint</vt:lpstr>
      <vt:lpstr>Děkuji za pozornost</vt:lpstr>
      <vt:lpstr>Zpráva mandátové a návrhové komise     Předseda MN komise  </vt:lpstr>
      <vt:lpstr>        Schválení členských příspěvků a poplatků na rok 2021 dle stanov ČRS, z.s. </vt:lpstr>
      <vt:lpstr>        Zápisné dospělí    500,- Kč Zápisné mládež    250,- Kč Zápisné děti       70,- Kč  Počet hodin pracovního ročního příspěvku -----10 hodin Sazba za 1 neodpracovanou hodinu --------------100,- Kč </vt:lpstr>
      <vt:lpstr>        Stanovení úlev </vt:lpstr>
      <vt:lpstr>Povinnost odpracovat brig. hodiny se nevztahuje na: - Osoby se zdravotním postižením - Ženy - Členy, kteří dovršili věk 63 let - Členy RS, kteří aktivně vykonávají svou činnost - Členy výboru, kteří aktivně vykonávají svou činnost</vt:lpstr>
      <vt:lpstr>        Poplatky na rok 2021  </vt:lpstr>
      <vt:lpstr>       - 100,- Kč za nesprávně, neúplně nebo chybně vyplněnou sumarizaci  - 300,- Kč za neodevzdanou povolenku v termínu (výtěžek bude použit na práci s mládeží)  -   90,- Kč chod organizace  -   20,- Kč poštovné  -   50,- Kč příplatek za výdej povolenky mimo termín  </vt:lpstr>
      <vt:lpstr>Prezentace aplikace PowerPoint</vt:lpstr>
      <vt:lpstr>Prezentace aplikace PowerPoint</vt:lpstr>
      <vt:lpstr>        Schválení kooptace člena výboru MO  Navržen př. David Lopušan </vt:lpstr>
      <vt:lpstr>        Gratulujeme  jubilantům naší organizace  Přejeme Vám hodně zdraví a spokojenosti nejen u vody, ale i v osobním životě.   </vt:lpstr>
      <vt:lpstr>        Prostor pro vystoupení hostů  </vt:lpstr>
      <vt:lpstr> Prostor pro diskuzi   Ptejte se funkcionářů ČRS, z.s., MO Bělá pod Bezdězem.  Položit otázku můžete i našim hostům. </vt:lpstr>
      <vt:lpstr> Přednesení a schválení usnesení ČS ze dne 29. 2. 2020 ČRS, z.s., MO Bělá pod Bezdězem  Předseda MN komise </vt:lpstr>
      <vt:lpstr>Prezentace aplikace PowerPoint</vt:lpstr>
      <vt:lpstr>Prezentace aplikace PowerPoint</vt:lpstr>
      <vt:lpstr>Prezentace aplikace PowerPoint</vt:lpstr>
      <vt:lpstr>Prezentace aplikace PowerPoint</vt:lpstr>
      <vt:lpstr>        Závěr Občerstvení  </vt:lpstr>
      <vt:lpstr>Co nás čeká v roce 2020</vt:lpstr>
      <vt:lpstr>Termíny výdeje povolenek a členských známek</vt:lpstr>
      <vt:lpstr>Termíny brigádní činnosti členské základny</vt:lpstr>
      <vt:lpstr>Termíny konání  rybářských závodů</vt:lpstr>
      <vt:lpstr>Omezení lovu na revíru Slon v roce 2020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2014-02-01T20:41:46Z</dcterms:created>
  <dcterms:modified xsi:type="dcterms:W3CDTF">2020-02-29T11:56:24Z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TC018814249991</vt:lpwstr>
  </property>
</Properties>
</file>